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74" r:id="rId6"/>
    <p:sldId id="266" r:id="rId7"/>
    <p:sldId id="269" r:id="rId8"/>
    <p:sldId id="267" r:id="rId9"/>
    <p:sldId id="270" r:id="rId10"/>
    <p:sldId id="259" r:id="rId11"/>
    <p:sldId id="261" r:id="rId12"/>
    <p:sldId id="260" r:id="rId13"/>
    <p:sldId id="262" r:id="rId14"/>
    <p:sldId id="263" r:id="rId15"/>
    <p:sldId id="272" r:id="rId16"/>
    <p:sldId id="271" r:id="rId17"/>
    <p:sldId id="273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7353" autoAdjust="0"/>
    <p:restoredTop sz="86381" autoAdjust="0"/>
  </p:normalViewPr>
  <p:slideViewPr>
    <p:cSldViewPr snapToGrid="0">
      <p:cViewPr varScale="1">
        <p:scale>
          <a:sx n="95" d="100"/>
          <a:sy n="95" d="100"/>
        </p:scale>
        <p:origin x="-13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28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76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9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962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40F421C-9211-4302-A3E5-66A5377680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041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58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27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1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9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35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91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98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6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BD510-FADC-4B91-A2EC-C7DFD6E75B0E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9D60-6204-4003-83C6-B0E665683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Připravenost na mimořádné události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K. </a:t>
            </a:r>
            <a:r>
              <a:rPr lang="cs-CZ" dirty="0" err="1" smtClean="0"/>
              <a:t>Cvachovec</a:t>
            </a:r>
            <a:endParaRPr lang="cs-CZ" dirty="0" smtClean="0"/>
          </a:p>
          <a:p>
            <a:r>
              <a:rPr lang="cs-CZ" dirty="0" smtClean="0"/>
              <a:t>KARIM 2. LF UK ve FN Motol</a:t>
            </a:r>
          </a:p>
          <a:p>
            <a:r>
              <a:rPr lang="cs-CZ" dirty="0" smtClean="0"/>
              <a:t>ÚZS TU Liberec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6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42" y="406639"/>
            <a:ext cx="7859210" cy="610163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271084" y="5340803"/>
            <a:ext cx="4920916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Triage</a:t>
            </a:r>
            <a:r>
              <a:rPr lang="cs-CZ" sz="2800" b="1" dirty="0" smtClean="0"/>
              <a:t> se používá pokud počet postižených překročí odsunové a léčebné prostředky zachránců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397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Barevné kódy označení naléhavosti</a:t>
            </a:r>
            <a:br>
              <a:rPr lang="cs-CZ" dirty="0" smtClean="0"/>
            </a:br>
            <a:r>
              <a:rPr lang="cs-CZ" sz="4000" dirty="0" smtClean="0"/>
              <a:t>START – </a:t>
            </a:r>
            <a:r>
              <a:rPr lang="cs-CZ" sz="4000" b="1" i="1" dirty="0" err="1"/>
              <a:t>S</a:t>
            </a:r>
            <a:r>
              <a:rPr lang="cs-CZ" sz="4000" i="1" dirty="0" err="1" smtClean="0"/>
              <a:t>imple</a:t>
            </a:r>
            <a:r>
              <a:rPr lang="cs-CZ" sz="4000" i="1" dirty="0" smtClean="0"/>
              <a:t> </a:t>
            </a:r>
            <a:r>
              <a:rPr lang="cs-CZ" sz="4000" b="1" i="1" dirty="0" err="1" smtClean="0"/>
              <a:t>T</a:t>
            </a:r>
            <a:r>
              <a:rPr lang="cs-CZ" sz="4000" i="1" dirty="0" err="1" smtClean="0"/>
              <a:t>riage</a:t>
            </a:r>
            <a:r>
              <a:rPr lang="cs-CZ" sz="4000" i="1" dirty="0" smtClean="0"/>
              <a:t> </a:t>
            </a:r>
            <a:r>
              <a:rPr lang="cs-CZ" sz="4000" b="1" i="1" dirty="0" smtClean="0"/>
              <a:t>A</a:t>
            </a:r>
            <a:r>
              <a:rPr lang="cs-CZ" sz="4000" i="1" dirty="0" smtClean="0"/>
              <a:t>nd </a:t>
            </a:r>
            <a:r>
              <a:rPr lang="cs-CZ" sz="4000" b="1" i="1" dirty="0" smtClean="0"/>
              <a:t>R</a:t>
            </a:r>
            <a:r>
              <a:rPr lang="cs-CZ" sz="4000" i="1" dirty="0" smtClean="0"/>
              <a:t>apid </a:t>
            </a:r>
            <a:r>
              <a:rPr lang="cs-CZ" sz="4000" b="1" i="1" dirty="0" err="1" smtClean="0"/>
              <a:t>T</a:t>
            </a:r>
            <a:r>
              <a:rPr lang="cs-CZ" sz="4000" i="1" dirty="0" err="1" smtClean="0"/>
              <a:t>reatment</a:t>
            </a:r>
            <a:endParaRPr lang="cs-CZ" sz="4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7349" y="1805528"/>
            <a:ext cx="9234435" cy="4735596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Nejvyšší priorita - vyžaduje okamžitý léčebný zásah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Může počkat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Potřebuje ošetření, které ovšem lze odložit bez ohrožení pacienta</a:t>
            </a:r>
          </a:p>
          <a:p>
            <a:pPr lvl="1"/>
            <a:endParaRPr lang="cs-CZ" dirty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00B050"/>
                </a:solidFill>
              </a:rPr>
              <a:t>Musí počkat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Lehká postižení, mohou chodit</a:t>
            </a:r>
          </a:p>
          <a:p>
            <a:pPr lvl="1"/>
            <a:endParaRPr lang="cs-CZ" dirty="0">
              <a:solidFill>
                <a:srgbClr val="00B050"/>
              </a:solidFill>
            </a:endParaRPr>
          </a:p>
          <a:p>
            <a:r>
              <a:rPr lang="cs-CZ" b="1" dirty="0" smtClean="0"/>
              <a:t>Mrtvý</a:t>
            </a:r>
          </a:p>
          <a:p>
            <a:pPr lvl="1"/>
            <a:r>
              <a:rPr lang="cs-CZ" dirty="0" smtClean="0"/>
              <a:t>Známky smrti, zranění jejichž přežití je vzhledem k situaci velmi nepravděpodobné. Tuhle prioritu by měl určit jen zkušený lékař!</a:t>
            </a:r>
            <a:endParaRPr lang="cs-CZ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cs-CZ" b="1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444" y="335667"/>
            <a:ext cx="8560346" cy="626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62"/>
          </a:xfrm>
        </p:spPr>
        <p:txBody>
          <a:bodyPr/>
          <a:lstStyle/>
          <a:p>
            <a:pPr algn="ctr"/>
            <a:r>
              <a:rPr lang="cs-CZ" b="1" dirty="0" smtClean="0"/>
              <a:t>MASS</a:t>
            </a:r>
            <a:r>
              <a:rPr lang="cs-CZ" dirty="0" smtClean="0"/>
              <a:t> – </a:t>
            </a:r>
            <a:r>
              <a:rPr lang="cs-CZ" b="1" dirty="0" err="1" smtClean="0"/>
              <a:t>M</a:t>
            </a:r>
            <a:r>
              <a:rPr lang="cs-CZ" dirty="0" err="1" smtClean="0"/>
              <a:t>ove</a:t>
            </a:r>
            <a:r>
              <a:rPr lang="cs-CZ" dirty="0" smtClean="0"/>
              <a:t>, </a:t>
            </a:r>
            <a:r>
              <a:rPr lang="cs-CZ" b="1" dirty="0" err="1" smtClean="0"/>
              <a:t>A</a:t>
            </a:r>
            <a:r>
              <a:rPr lang="cs-CZ" dirty="0" err="1" smtClean="0"/>
              <a:t>ssess</a:t>
            </a:r>
            <a:r>
              <a:rPr lang="cs-CZ" dirty="0" smtClean="0"/>
              <a:t>, </a:t>
            </a:r>
            <a:r>
              <a:rPr lang="cs-CZ" b="1" dirty="0" smtClean="0"/>
              <a:t>S</a:t>
            </a:r>
            <a:r>
              <a:rPr lang="cs-CZ" dirty="0" smtClean="0"/>
              <a:t>ort, </a:t>
            </a:r>
            <a:r>
              <a:rPr lang="cs-CZ" b="1" dirty="0" err="1" smtClean="0"/>
              <a:t>S</a:t>
            </a:r>
            <a:r>
              <a:rPr lang="cs-CZ" dirty="0" err="1" smtClean="0"/>
              <a:t>end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036" y="1343087"/>
            <a:ext cx="7280564" cy="520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Třídící karty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30626"/>
            <a:ext cx="4371109" cy="564867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24585"/>
            <a:ext cx="5420676" cy="495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Ošetření na místě HN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Odpovídá </a:t>
            </a:r>
            <a:r>
              <a:rPr lang="cs-CZ" altLang="cs-CZ" sz="3200" b="1" dirty="0">
                <a:solidFill>
                  <a:srgbClr val="FF0000"/>
                </a:solidFill>
              </a:rPr>
              <a:t>standardům PNP</a:t>
            </a:r>
            <a:r>
              <a:rPr lang="cs-CZ" altLang="cs-CZ" sz="3200" dirty="0"/>
              <a:t> ( </a:t>
            </a:r>
            <a:r>
              <a:rPr lang="cs-CZ" altLang="cs-CZ" sz="3200" dirty="0" err="1"/>
              <a:t>urg.med</a:t>
            </a:r>
            <a:r>
              <a:rPr lang="cs-CZ" altLang="cs-CZ" sz="3200" dirty="0"/>
              <a:t>.)</a:t>
            </a:r>
          </a:p>
          <a:p>
            <a:pPr>
              <a:buFontTx/>
              <a:buNone/>
            </a:pPr>
            <a:r>
              <a:rPr lang="cs-CZ" altLang="cs-CZ" sz="3200" dirty="0"/>
              <a:t>    ( </a:t>
            </a:r>
            <a:r>
              <a:rPr lang="cs-CZ" altLang="cs-CZ" sz="3200" dirty="0" err="1"/>
              <a:t>Analgosedace</a:t>
            </a:r>
            <a:r>
              <a:rPr lang="cs-CZ" altLang="cs-CZ" sz="3200" dirty="0"/>
              <a:t> !!! )</a:t>
            </a:r>
          </a:p>
          <a:p>
            <a:endParaRPr lang="cs-CZ" altLang="cs-CZ" sz="3200" dirty="0"/>
          </a:p>
          <a:p>
            <a:r>
              <a:rPr lang="cs-CZ" altLang="cs-CZ" sz="3200" dirty="0"/>
              <a:t>Přivolání </a:t>
            </a:r>
            <a:r>
              <a:rPr lang="cs-CZ" altLang="cs-CZ" sz="3200" b="1" dirty="0" smtClean="0">
                <a:solidFill>
                  <a:srgbClr val="311BB7"/>
                </a:solidFill>
              </a:rPr>
              <a:t>speciálního chirurgického týmu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– vyprošťovací amputace  </a:t>
            </a:r>
            <a:r>
              <a:rPr lang="cs-CZ" altLang="cs-CZ" sz="3200" i="1" dirty="0"/>
              <a:t>( vlak, zřícená budova )</a:t>
            </a:r>
          </a:p>
          <a:p>
            <a:pPr>
              <a:buFontTx/>
              <a:buNone/>
            </a:pPr>
            <a:endParaRPr lang="cs-CZ" altLang="cs-CZ" sz="3200" i="1" dirty="0"/>
          </a:p>
          <a:p>
            <a:r>
              <a:rPr lang="cs-CZ" altLang="cs-CZ" sz="3200" dirty="0"/>
              <a:t>Etické x organizační problémy ( doprovod příbuzným….)</a:t>
            </a:r>
          </a:p>
        </p:txBody>
      </p:sp>
    </p:spTree>
    <p:extLst>
      <p:ext uri="{BB962C8B-B14F-4D97-AF65-F5344CB8AC3E}">
        <p14:creationId xmlns:p14="http://schemas.microsoft.com/office/powerpoint/2010/main" val="33464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 descr="hn psych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8021" y="-669294"/>
            <a:ext cx="4701130" cy="771177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7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3" descr="hn karta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3319" y="210470"/>
            <a:ext cx="9351074" cy="716889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7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392" y="2852936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00257" y="5661249"/>
            <a:ext cx="2807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Konzultace v den přednášek</a:t>
            </a:r>
          </a:p>
          <a:p>
            <a:r>
              <a:rPr lang="cs-CZ" dirty="0" smtClean="0"/>
              <a:t>13,00 – 3. p ÚZS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Mimořádná událost s převahou zdravotních následků či hromadné postižení zdraví je situace, kdy zasahující týmy ZZS musí </a:t>
            </a:r>
            <a:r>
              <a:rPr lang="cs-CZ" b="1" dirty="0" smtClean="0"/>
              <a:t>postupovat jiným způsobem, než každodenní praxi</a:t>
            </a:r>
          </a:p>
          <a:p>
            <a:endParaRPr lang="cs-CZ" b="1" dirty="0"/>
          </a:p>
          <a:p>
            <a:r>
              <a:rPr lang="cs-CZ" dirty="0" smtClean="0"/>
              <a:t>Nelze se </a:t>
            </a:r>
            <a:r>
              <a:rPr lang="cs-CZ" i="1" dirty="0" smtClean="0"/>
              <a:t>a priori </a:t>
            </a:r>
            <a:r>
              <a:rPr lang="cs-CZ" dirty="0" smtClean="0"/>
              <a:t>věnovat jednomu konkrétnímu pacientovi, ale je třeba </a:t>
            </a:r>
            <a:r>
              <a:rPr lang="cs-CZ" b="1" dirty="0" smtClean="0"/>
              <a:t>stanovit</a:t>
            </a:r>
          </a:p>
          <a:p>
            <a:pPr lvl="1"/>
            <a:r>
              <a:rPr lang="cs-CZ" b="1" dirty="0" smtClean="0"/>
              <a:t>Priority ošetřování</a:t>
            </a:r>
          </a:p>
          <a:p>
            <a:pPr lvl="1"/>
            <a:r>
              <a:rPr lang="cs-CZ" b="1" dirty="0" smtClean="0"/>
              <a:t>Priority odsunu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3865945" y="2974693"/>
            <a:ext cx="8137002" cy="3634653"/>
          </a:xfrm>
          <a:prstGeom prst="irregularSeal1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Jde o to udělat "co nejvíc" pro co největší množství postižených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1387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Mimořádná událost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Škodlivé působení </a:t>
            </a:r>
            <a:r>
              <a:rPr lang="cs-CZ" dirty="0"/>
              <a:t>sil a </a:t>
            </a:r>
            <a:r>
              <a:rPr lang="cs-CZ" dirty="0" smtClean="0"/>
              <a:t>jevů vyvolaných </a:t>
            </a:r>
            <a:r>
              <a:rPr lang="cs-CZ" dirty="0"/>
              <a:t>člověkem nebo přírodními vlivy, a také havárie, které </a:t>
            </a:r>
            <a:r>
              <a:rPr lang="cs-CZ" dirty="0" smtClean="0"/>
              <a:t>ohrožují život, zdraví</a:t>
            </a:r>
            <a:r>
              <a:rPr lang="cs-CZ" dirty="0"/>
              <a:t>, majetek nebo </a:t>
            </a:r>
            <a:r>
              <a:rPr lang="cs-CZ" dirty="0" smtClean="0"/>
              <a:t>životní </a:t>
            </a:r>
            <a:r>
              <a:rPr lang="cs-CZ" dirty="0"/>
              <a:t>prostředí a </a:t>
            </a:r>
            <a:r>
              <a:rPr lang="cs-CZ" dirty="0" smtClean="0"/>
              <a:t>vyžadují </a:t>
            </a:r>
            <a:r>
              <a:rPr lang="cs-CZ" dirty="0"/>
              <a:t>záchranné a likvidační </a:t>
            </a:r>
            <a:r>
              <a:rPr lang="cs-CZ" dirty="0" smtClean="0"/>
              <a:t>práce</a:t>
            </a:r>
          </a:p>
          <a:p>
            <a:endParaRPr lang="cs-CZ" dirty="0" smtClean="0"/>
          </a:p>
          <a:p>
            <a:r>
              <a:rPr lang="cs-CZ" dirty="0" smtClean="0"/>
              <a:t>Mimořádné události jsou</a:t>
            </a:r>
          </a:p>
          <a:p>
            <a:pPr lvl="1"/>
            <a:r>
              <a:rPr lang="cs-CZ" dirty="0" smtClean="0"/>
              <a:t>Přírodního charakteru</a:t>
            </a:r>
          </a:p>
          <a:p>
            <a:pPr lvl="2"/>
            <a:r>
              <a:rPr lang="cs-CZ" dirty="0" smtClean="0"/>
              <a:t>Jevy abiotické (působení neživé přírody): např. sesuvy půdy, zemětřesení</a:t>
            </a:r>
            <a:r>
              <a:rPr lang="cs-CZ" dirty="0"/>
              <a:t>, </a:t>
            </a:r>
            <a:r>
              <a:rPr lang="cs-CZ" dirty="0" smtClean="0"/>
              <a:t>sopečná </a:t>
            </a:r>
            <a:r>
              <a:rPr lang="cs-CZ" dirty="0"/>
              <a:t>činnost, vichřice, větrné smršti, povodně a rozsáhlé lesní </a:t>
            </a:r>
            <a:r>
              <a:rPr lang="cs-CZ" dirty="0" err="1"/>
              <a:t>poţáry</a:t>
            </a:r>
            <a:r>
              <a:rPr lang="cs-CZ" dirty="0"/>
              <a:t>.</a:t>
            </a:r>
            <a:endParaRPr lang="cs-CZ" dirty="0" smtClean="0"/>
          </a:p>
          <a:p>
            <a:pPr lvl="1"/>
            <a:r>
              <a:rPr lang="cs-CZ" dirty="0" smtClean="0"/>
              <a:t>Antropogenního charakteru</a:t>
            </a:r>
          </a:p>
          <a:p>
            <a:pPr lvl="2"/>
            <a:r>
              <a:rPr lang="cs-CZ" dirty="0" smtClean="0"/>
              <a:t>Jevy vyvolané člověkem: např. </a:t>
            </a:r>
            <a:r>
              <a:rPr lang="cs-CZ" dirty="0"/>
              <a:t>provozní havárie a havárie spojené s infrastrukturou (</a:t>
            </a:r>
            <a:r>
              <a:rPr lang="cs-CZ" dirty="0" smtClean="0"/>
              <a:t>požáry</a:t>
            </a:r>
            <a:r>
              <a:rPr lang="cs-CZ" dirty="0"/>
              <a:t>, </a:t>
            </a:r>
            <a:r>
              <a:rPr lang="cs-CZ" dirty="0" smtClean="0"/>
              <a:t>exploze nebo </a:t>
            </a:r>
            <a:r>
              <a:rPr lang="cs-CZ" dirty="0"/>
              <a:t>rozsáhlé dopravní nehody), vnitrostátní společenské a sociální krize (</a:t>
            </a:r>
            <a:r>
              <a:rPr lang="cs-CZ" dirty="0" smtClean="0"/>
              <a:t>terorismus, sabotáže </a:t>
            </a:r>
            <a:r>
              <a:rPr lang="cs-CZ" dirty="0"/>
              <a:t>a občanské nepokoje) a mezinárodní ozbrojené konflikty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728364" y="2909454"/>
            <a:ext cx="18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Zák. 239/2000 </a:t>
            </a:r>
            <a:r>
              <a:rPr lang="cs-CZ" dirty="0" err="1" smtClean="0"/>
              <a:t>Sb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Hromadné postižení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ohrožení </a:t>
            </a:r>
            <a:r>
              <a:rPr lang="cs-CZ" dirty="0"/>
              <a:t>zdraví nejen na jedinci, ale i na skupině </a:t>
            </a:r>
            <a:r>
              <a:rPr lang="cs-CZ" dirty="0" smtClean="0"/>
              <a:t>obyvatel,  </a:t>
            </a:r>
            <a:r>
              <a:rPr lang="cs-CZ" dirty="0"/>
              <a:t>hovoříme o tzv. </a:t>
            </a:r>
            <a:r>
              <a:rPr lang="cs-CZ" b="1" dirty="0"/>
              <a:t>hromadném neštěstí </a:t>
            </a:r>
            <a:r>
              <a:rPr lang="cs-CZ" dirty="0"/>
              <a:t>nebo o </a:t>
            </a:r>
            <a:r>
              <a:rPr lang="cs-CZ" b="1" dirty="0"/>
              <a:t>hromadném </a:t>
            </a:r>
            <a:r>
              <a:rPr lang="cs-CZ" b="1" dirty="0" smtClean="0"/>
              <a:t>postižení zdraví</a:t>
            </a:r>
          </a:p>
          <a:p>
            <a:r>
              <a:rPr lang="cs-CZ" dirty="0" smtClean="0"/>
              <a:t>3 typy hromadného postižení zdraví</a:t>
            </a:r>
          </a:p>
          <a:p>
            <a:pPr lvl="1"/>
            <a:r>
              <a:rPr lang="cs-CZ" dirty="0" smtClean="0"/>
              <a:t>HN </a:t>
            </a:r>
            <a:r>
              <a:rPr lang="cs-CZ" b="1" dirty="0" smtClean="0"/>
              <a:t>omezené</a:t>
            </a:r>
          </a:p>
          <a:p>
            <a:pPr lvl="2"/>
            <a:r>
              <a:rPr lang="cs-CZ" dirty="0"/>
              <a:t>na zdraví </a:t>
            </a:r>
            <a:r>
              <a:rPr lang="cs-CZ" dirty="0" smtClean="0"/>
              <a:t>postihnuto nejvýše 10 osob</a:t>
            </a:r>
            <a:r>
              <a:rPr lang="cs-CZ" dirty="0"/>
              <a:t>, z </a:t>
            </a:r>
            <a:r>
              <a:rPr lang="cs-CZ" dirty="0" smtClean="0"/>
              <a:t>nichž </a:t>
            </a:r>
            <a:r>
              <a:rPr lang="cs-CZ" dirty="0"/>
              <a:t>minimálně jedna je v kritickém </a:t>
            </a:r>
            <a:r>
              <a:rPr lang="cs-CZ" dirty="0" smtClean="0"/>
              <a:t>stavu </a:t>
            </a:r>
          </a:p>
          <a:p>
            <a:pPr lvl="2"/>
            <a:r>
              <a:rPr lang="cs-CZ" dirty="0" smtClean="0"/>
              <a:t>ke </a:t>
            </a:r>
            <a:r>
              <a:rPr lang="cs-CZ" dirty="0"/>
              <a:t>zvládnutí </a:t>
            </a:r>
            <a:r>
              <a:rPr lang="cs-CZ" dirty="0" smtClean="0"/>
              <a:t>události tohoto </a:t>
            </a:r>
            <a:r>
              <a:rPr lang="cs-CZ" dirty="0"/>
              <a:t>rozsahu jsou </a:t>
            </a:r>
            <a:r>
              <a:rPr lang="cs-CZ" dirty="0" smtClean="0"/>
              <a:t>využity </a:t>
            </a:r>
            <a:r>
              <a:rPr lang="cs-CZ" dirty="0"/>
              <a:t>záchranné </a:t>
            </a:r>
            <a:r>
              <a:rPr lang="cs-CZ" dirty="0" smtClean="0"/>
              <a:t>složky </a:t>
            </a:r>
            <a:r>
              <a:rPr lang="cs-CZ" dirty="0"/>
              <a:t>dané oblasti, a pokud je třeba, </a:t>
            </a:r>
            <a:r>
              <a:rPr lang="cs-CZ" dirty="0" smtClean="0"/>
              <a:t>tak i </a:t>
            </a:r>
            <a:r>
              <a:rPr lang="cs-CZ" dirty="0"/>
              <a:t>některé vybrané prostředky pro transport </a:t>
            </a:r>
            <a:r>
              <a:rPr lang="cs-CZ" dirty="0" smtClean="0"/>
              <a:t>zasažených osob</a:t>
            </a:r>
          </a:p>
          <a:p>
            <a:pPr lvl="1"/>
            <a:r>
              <a:rPr lang="cs-CZ" dirty="0" smtClean="0"/>
              <a:t>HN </a:t>
            </a:r>
            <a:r>
              <a:rPr lang="cs-CZ" b="1" dirty="0" smtClean="0"/>
              <a:t>rozsáhlé</a:t>
            </a:r>
          </a:p>
          <a:p>
            <a:pPr lvl="2"/>
            <a:r>
              <a:rPr lang="cs-CZ" dirty="0" smtClean="0"/>
              <a:t>10-50 osob </a:t>
            </a:r>
            <a:r>
              <a:rPr lang="cs-CZ" dirty="0" err="1" smtClean="0"/>
              <a:t>postiţených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dirty="0" smtClean="0"/>
              <a:t>zdraví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likvidaci následků události takového rozsahu nestačí </a:t>
            </a:r>
            <a:r>
              <a:rPr lang="cs-CZ" dirty="0" smtClean="0"/>
              <a:t>síly a </a:t>
            </a:r>
            <a:r>
              <a:rPr lang="cs-CZ" dirty="0"/>
              <a:t>prostředky lokálních záchranných </a:t>
            </a:r>
            <a:r>
              <a:rPr lang="cs-CZ" dirty="0" smtClean="0"/>
              <a:t>složek</a:t>
            </a:r>
          </a:p>
          <a:p>
            <a:pPr lvl="2"/>
            <a:r>
              <a:rPr lang="cs-CZ" dirty="0" smtClean="0"/>
              <a:t>předpokládá </a:t>
            </a:r>
            <a:r>
              <a:rPr lang="cs-CZ" dirty="0"/>
              <a:t>se aktivace </a:t>
            </a:r>
            <a:r>
              <a:rPr lang="cs-CZ" dirty="0" smtClean="0"/>
              <a:t>dostupných poplachových</a:t>
            </a:r>
            <a:r>
              <a:rPr lang="cs-CZ" dirty="0"/>
              <a:t>, havarijních a traumatologických </a:t>
            </a:r>
            <a:r>
              <a:rPr lang="cs-CZ" dirty="0" smtClean="0"/>
              <a:t>plánů</a:t>
            </a:r>
            <a:endParaRPr lang="cs-CZ" b="1" dirty="0" smtClean="0"/>
          </a:p>
          <a:p>
            <a:pPr lvl="1"/>
            <a:r>
              <a:rPr lang="cs-CZ" b="1" dirty="0" smtClean="0"/>
              <a:t>Katastrofa</a:t>
            </a:r>
            <a:endParaRPr lang="cs-CZ" b="1" dirty="0"/>
          </a:p>
          <a:p>
            <a:pPr lvl="2"/>
            <a:r>
              <a:rPr lang="cs-CZ" dirty="0"/>
              <a:t>n</a:t>
            </a:r>
            <a:r>
              <a:rPr lang="cs-CZ" dirty="0" smtClean="0"/>
              <a:t>áhle vzniklá </a:t>
            </a:r>
            <a:r>
              <a:rPr lang="cs-CZ" dirty="0"/>
              <a:t>událost velkého rozsahu, kdy hromadné </a:t>
            </a:r>
            <a:r>
              <a:rPr lang="cs-CZ" dirty="0" smtClean="0"/>
              <a:t>postižení </a:t>
            </a:r>
            <a:r>
              <a:rPr lang="cs-CZ" dirty="0"/>
              <a:t>na zdraví přesahuje </a:t>
            </a:r>
            <a:r>
              <a:rPr lang="cs-CZ" dirty="0" smtClean="0"/>
              <a:t>hranic 50 osob</a:t>
            </a:r>
            <a:endParaRPr lang="cs-CZ" dirty="0"/>
          </a:p>
          <a:p>
            <a:pPr lvl="2"/>
            <a:r>
              <a:rPr lang="cs-CZ" dirty="0"/>
              <a:t>rozsah v měřítku </a:t>
            </a:r>
            <a:r>
              <a:rPr lang="cs-CZ" dirty="0" smtClean="0"/>
              <a:t>regionálním, celokrajském</a:t>
            </a:r>
            <a:r>
              <a:rPr lang="cs-CZ" dirty="0"/>
              <a:t>, mezikrajském, národním nebo dokonce </a:t>
            </a:r>
            <a:r>
              <a:rPr lang="cs-CZ" dirty="0" smtClean="0"/>
              <a:t>mezinárodním</a:t>
            </a:r>
          </a:p>
          <a:p>
            <a:pPr lvl="2"/>
            <a:r>
              <a:rPr lang="cs-CZ" dirty="0" smtClean="0"/>
              <a:t>síly </a:t>
            </a:r>
            <a:r>
              <a:rPr lang="cs-CZ" dirty="0"/>
              <a:t>a </a:t>
            </a:r>
            <a:r>
              <a:rPr lang="cs-CZ" dirty="0" smtClean="0"/>
              <a:t>prostředky složek </a:t>
            </a:r>
            <a:r>
              <a:rPr lang="cs-CZ" dirty="0"/>
              <a:t>IZS jsou koordinovány orgány krizového řízení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1250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Traumatologický plán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725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Základními dokumenty zabývajícími se řešením mimořádné události </a:t>
            </a:r>
            <a:r>
              <a:rPr lang="cs-CZ" dirty="0" smtClean="0"/>
              <a:t>(MU) jsou </a:t>
            </a:r>
            <a:r>
              <a:rPr lang="cs-CZ" b="1" dirty="0"/>
              <a:t>havarijní plány </a:t>
            </a:r>
            <a:r>
              <a:rPr lang="cs-CZ" dirty="0"/>
              <a:t>(havarijní plán kraje a vnější havarijní plán kraje), jejichž přílohami jsou </a:t>
            </a:r>
            <a:r>
              <a:rPr lang="cs-CZ" dirty="0" smtClean="0"/>
              <a:t>i </a:t>
            </a:r>
            <a:r>
              <a:rPr lang="cs-CZ" b="1" dirty="0" smtClean="0"/>
              <a:t>plány traumatologické (TP)</a:t>
            </a:r>
          </a:p>
          <a:p>
            <a:r>
              <a:rPr lang="cs-CZ" dirty="0" smtClean="0"/>
              <a:t>TP jsou </a:t>
            </a:r>
            <a:r>
              <a:rPr lang="cs-CZ" b="1" dirty="0"/>
              <a:t>hlavní části </a:t>
            </a:r>
            <a:r>
              <a:rPr lang="cs-CZ" dirty="0" smtClean="0"/>
              <a:t>havarijních plánů </a:t>
            </a:r>
            <a:r>
              <a:rPr lang="cs-CZ" dirty="0"/>
              <a:t>k poskytování nezbytné zdravotní péče při vzniku </a:t>
            </a:r>
            <a:r>
              <a:rPr lang="cs-CZ" dirty="0" smtClean="0"/>
              <a:t>MU</a:t>
            </a:r>
          </a:p>
          <a:p>
            <a:r>
              <a:rPr lang="cs-CZ" dirty="0"/>
              <a:t>TP vnitřně </a:t>
            </a:r>
            <a:r>
              <a:rPr lang="cs-CZ" b="1" dirty="0"/>
              <a:t>diferencován</a:t>
            </a:r>
            <a:r>
              <a:rPr lang="cs-CZ" dirty="0"/>
              <a:t> na TP ZZS, TP zdravotnických zařízení a TP </a:t>
            </a:r>
            <a:r>
              <a:rPr lang="cs-CZ" dirty="0" smtClean="0"/>
              <a:t>správního úřadu; důležité </a:t>
            </a:r>
            <a:r>
              <a:rPr lang="cs-CZ" dirty="0"/>
              <a:t>je, aby se tyto TP vzájemně </a:t>
            </a:r>
            <a:r>
              <a:rPr lang="cs-CZ" b="1" dirty="0"/>
              <a:t>doplňovaly </a:t>
            </a:r>
            <a:r>
              <a:rPr lang="cs-CZ" dirty="0"/>
              <a:t>a </a:t>
            </a:r>
            <a:r>
              <a:rPr lang="cs-CZ" b="1" dirty="0"/>
              <a:t>navazovaly</a:t>
            </a:r>
            <a:r>
              <a:rPr lang="cs-CZ" dirty="0"/>
              <a:t> na </a:t>
            </a:r>
            <a:r>
              <a:rPr lang="cs-CZ" dirty="0" smtClean="0"/>
              <a:t>sebe</a:t>
            </a:r>
          </a:p>
          <a:p>
            <a:r>
              <a:rPr lang="cs-CZ" b="1" dirty="0"/>
              <a:t>TP poskytovatele ZZS </a:t>
            </a:r>
            <a:r>
              <a:rPr lang="cs-CZ" dirty="0"/>
              <a:t>je nejdůležitějším dokumentem k zajištění a </a:t>
            </a:r>
            <a:r>
              <a:rPr lang="cs-CZ" dirty="0" smtClean="0"/>
              <a:t>provedení přednemocniční </a:t>
            </a:r>
            <a:r>
              <a:rPr lang="cs-CZ" dirty="0"/>
              <a:t>neodkladné péče v místě MU s výskytem hromadného postižení osob </a:t>
            </a:r>
            <a:r>
              <a:rPr lang="cs-CZ" dirty="0" smtClean="0"/>
              <a:t>na zdraví </a:t>
            </a:r>
            <a:r>
              <a:rPr lang="cs-CZ" dirty="0"/>
              <a:t>a předání těchto osob do cílových zdravotnických zařízení.</a:t>
            </a:r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16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5222" y="1825625"/>
            <a:ext cx="9887578" cy="435133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E</a:t>
            </a:r>
            <a:r>
              <a:rPr lang="cs-CZ" b="1" dirty="0" smtClean="0">
                <a:effectLst/>
              </a:rPr>
              <a:t>fektivní systém  vazeb, pravidel  spolupráce a koordinace</a:t>
            </a:r>
            <a:r>
              <a:rPr lang="cs-CZ" dirty="0" smtClean="0">
                <a:effectLst/>
              </a:rPr>
              <a:t> záchranných a bezpečnostních </a:t>
            </a:r>
            <a:r>
              <a:rPr lang="cs-CZ" b="1" dirty="0" smtClean="0">
                <a:effectLst/>
              </a:rPr>
              <a:t>složek</a:t>
            </a:r>
            <a:r>
              <a:rPr lang="cs-CZ" dirty="0" smtClean="0">
                <a:effectLst/>
              </a:rPr>
              <a:t>, </a:t>
            </a:r>
            <a:r>
              <a:rPr lang="cs-CZ" b="1" dirty="0" smtClean="0">
                <a:effectLst/>
              </a:rPr>
              <a:t>orgánů</a:t>
            </a:r>
            <a:r>
              <a:rPr lang="cs-CZ" dirty="0" smtClean="0">
                <a:effectLst/>
              </a:rPr>
              <a:t> státní správy a samosprávy, fyzických a právnických </a:t>
            </a:r>
            <a:r>
              <a:rPr lang="cs-CZ" b="1" dirty="0" smtClean="0">
                <a:effectLst/>
              </a:rPr>
              <a:t>osob</a:t>
            </a:r>
            <a:r>
              <a:rPr lang="cs-CZ" dirty="0" smtClean="0">
                <a:effectLst/>
              </a:rPr>
              <a:t> při společném provádění záchranných a likvidačních prací a přípravě na mimořádné události. </a:t>
            </a:r>
          </a:p>
          <a:p>
            <a:r>
              <a:rPr lang="cs-CZ" i="1" dirty="0" smtClean="0"/>
              <a:t>Aby </a:t>
            </a:r>
            <a:r>
              <a:rPr lang="cs-CZ" i="1" dirty="0" smtClean="0">
                <a:effectLst/>
              </a:rPr>
              <a:t>„nikdo nebyl opomenut, kdo pomoci může a vzájemně si nikdo z nich nepřekážel.“</a:t>
            </a:r>
          </a:p>
          <a:p>
            <a:r>
              <a:rPr lang="cs-CZ" b="1" dirty="0" smtClean="0">
                <a:effectLst/>
              </a:rPr>
              <a:t>Základní složky IZS:</a:t>
            </a:r>
            <a:r>
              <a:rPr lang="cs-CZ" dirty="0" smtClean="0">
                <a:effectLst/>
              </a:rPr>
              <a:t> </a:t>
            </a:r>
          </a:p>
          <a:p>
            <a:pPr lvl="1"/>
            <a:r>
              <a:rPr lang="cs-CZ" dirty="0" smtClean="0">
                <a:effectLst/>
              </a:rPr>
              <a:t>Hasičský záchranný sbor České republiky a</a:t>
            </a:r>
            <a:r>
              <a:rPr lang="cs-CZ" dirty="0"/>
              <a:t> </a:t>
            </a:r>
            <a:r>
              <a:rPr lang="cs-CZ" dirty="0" smtClean="0"/>
              <a:t>j</a:t>
            </a:r>
            <a:r>
              <a:rPr lang="cs-CZ" dirty="0" smtClean="0">
                <a:effectLst/>
              </a:rPr>
              <a:t>ednotky PO zařazené do plošného pokrytí kraje </a:t>
            </a:r>
          </a:p>
          <a:p>
            <a:pPr lvl="1"/>
            <a:r>
              <a:rPr lang="cs-CZ" dirty="0" smtClean="0">
                <a:effectLst/>
              </a:rPr>
              <a:t>Poskytovatelé zdravotnické záchranné </a:t>
            </a:r>
            <a:r>
              <a:rPr lang="cs-CZ" dirty="0" err="1" smtClean="0">
                <a:effectLst/>
              </a:rPr>
              <a:t>služb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PČR</a:t>
            </a: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548049" y="5992297"/>
            <a:ext cx="18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Zák. 239/2000 </a:t>
            </a:r>
            <a:r>
              <a:rPr lang="cs-CZ" dirty="0" err="1" smtClean="0"/>
              <a:t>Sb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02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86159"/>
          </a:xfrm>
        </p:spPr>
        <p:txBody>
          <a:bodyPr/>
          <a:lstStyle/>
          <a:p>
            <a:r>
              <a:rPr lang="cs-CZ" altLang="cs-CZ" sz="3600" b="1" dirty="0"/>
              <a:t>Zásady koordinace složek IZS</a:t>
            </a:r>
            <a:r>
              <a:rPr lang="cs-CZ" altLang="cs-CZ" dirty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932" y="1427748"/>
            <a:ext cx="9867481" cy="52297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600" b="1" dirty="0"/>
              <a:t>Koordinaci složek při společném zásahu provádí </a:t>
            </a:r>
            <a:r>
              <a:rPr lang="cs-CZ" altLang="cs-CZ" sz="2600" b="1" dirty="0">
                <a:solidFill>
                  <a:srgbClr val="FF0000"/>
                </a:solidFill>
              </a:rPr>
              <a:t>velitel zásahu</a:t>
            </a:r>
            <a:r>
              <a:rPr lang="cs-CZ" altLang="cs-CZ" sz="2600" dirty="0"/>
              <a:t> sám nebo prostřednictvím jím zřízených výkonných orgánů, kterými jsou štáb velitele zásahu, velitelé sektorů a velitelé úseků.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9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300" dirty="0"/>
              <a:t>Při společném zásahu se rozumí koordinace záchranných a likvidačních prací včetně řízení jejich součinnosti a spočívá v zajišťování následujících činností:</a:t>
            </a:r>
          </a:p>
          <a:p>
            <a:pPr>
              <a:lnSpc>
                <a:spcPct val="80000"/>
              </a:lnSpc>
            </a:pPr>
            <a:r>
              <a:rPr lang="cs-CZ" altLang="cs-CZ" sz="2300" b="1" dirty="0">
                <a:solidFill>
                  <a:srgbClr val="311BB7"/>
                </a:solidFill>
              </a:rPr>
              <a:t>vyhodnocení druhu a rozsahu MU</a:t>
            </a:r>
            <a:r>
              <a:rPr lang="cs-CZ" altLang="cs-CZ" sz="2300" dirty="0"/>
              <a:t> za využití výsledků souběžně organizovaného průzkumu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</a:t>
            </a:r>
            <a:r>
              <a:rPr lang="cs-CZ" altLang="cs-CZ" sz="2300" b="1" dirty="0">
                <a:solidFill>
                  <a:srgbClr val="311BB7"/>
                </a:solidFill>
              </a:rPr>
              <a:t>uzavření</a:t>
            </a:r>
            <a:r>
              <a:rPr lang="cs-CZ" altLang="cs-CZ" sz="2300" dirty="0"/>
              <a:t> místa zásahu a omezení vstupu osob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</a:t>
            </a:r>
            <a:r>
              <a:rPr lang="cs-CZ" altLang="cs-CZ" sz="2300" b="1" dirty="0">
                <a:solidFill>
                  <a:srgbClr val="311BB7"/>
                </a:solidFill>
              </a:rPr>
              <a:t>záchrana bezprostředně ohrožených</a:t>
            </a:r>
            <a:r>
              <a:rPr lang="cs-CZ" altLang="cs-CZ" sz="2300" dirty="0"/>
              <a:t> osob, zvířat nebo majetku, popřípadě jejich evakuace,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</a:t>
            </a:r>
            <a:r>
              <a:rPr lang="cs-CZ" altLang="cs-CZ" sz="2300" b="1" dirty="0">
                <a:solidFill>
                  <a:srgbClr val="FF0000"/>
                </a:solidFill>
              </a:rPr>
              <a:t>poskytnutí neodkladné zdravotní péče zraněným osobám</a:t>
            </a:r>
            <a:r>
              <a:rPr lang="cs-CZ" altLang="cs-CZ" sz="2300" dirty="0"/>
              <a:t>,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přijetí nezbytných opatření </a:t>
            </a:r>
            <a:r>
              <a:rPr lang="cs-CZ" altLang="cs-CZ" sz="2300" b="1" dirty="0">
                <a:solidFill>
                  <a:srgbClr val="311BB7"/>
                </a:solidFill>
              </a:rPr>
              <a:t>pro ochranu životů a zdraví osob ve složkách</a:t>
            </a:r>
            <a:r>
              <a:rPr lang="cs-CZ" altLang="cs-CZ" sz="2300" dirty="0"/>
              <a:t> které zahrnuje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300" dirty="0"/>
              <a:t>	- rozdělení místa zásahu na </a:t>
            </a:r>
            <a:r>
              <a:rPr lang="cs-CZ" altLang="cs-CZ" sz="2300" b="1" dirty="0">
                <a:solidFill>
                  <a:srgbClr val="311BB7"/>
                </a:solidFill>
              </a:rPr>
              <a:t>zóny</a:t>
            </a:r>
            <a:r>
              <a:rPr lang="cs-CZ" altLang="cs-CZ" sz="2300" dirty="0"/>
              <a:t> a charakteristickým nebezpečím, stanovení odpovídajícího režimu práce a způsobu ochrany života a zdraví sil včetně použití ochranných prostředků,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300" dirty="0"/>
              <a:t>	- vytvoření </a:t>
            </a:r>
            <a:r>
              <a:rPr lang="cs-CZ" altLang="cs-CZ" sz="2300" b="1" dirty="0">
                <a:solidFill>
                  <a:srgbClr val="311BB7"/>
                </a:solidFill>
              </a:rPr>
              <a:t>týlu </a:t>
            </a:r>
            <a:r>
              <a:rPr lang="cs-CZ" altLang="cs-CZ" sz="2300" dirty="0"/>
              <a:t>pro odpočinek sil, stanovení odpovídajícího </a:t>
            </a:r>
            <a:r>
              <a:rPr lang="cs-CZ" altLang="cs-CZ" sz="2300" b="1" dirty="0">
                <a:solidFill>
                  <a:srgbClr val="311BB7"/>
                </a:solidFill>
              </a:rPr>
              <a:t>režimu </a:t>
            </a:r>
            <a:r>
              <a:rPr lang="cs-CZ" altLang="cs-CZ" sz="2300" dirty="0"/>
              <a:t>jejich práce a odpočinku,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300" dirty="0"/>
              <a:t>	- </a:t>
            </a:r>
            <a:r>
              <a:rPr lang="cs-CZ" altLang="cs-CZ" sz="2300" b="1" dirty="0">
                <a:solidFill>
                  <a:srgbClr val="311BB7"/>
                </a:solidFill>
              </a:rPr>
              <a:t>přerušení záchranných prací</a:t>
            </a:r>
            <a:r>
              <a:rPr lang="cs-CZ" altLang="cs-CZ" sz="2300" dirty="0"/>
              <a:t>, pokud jsou bezprostředně ohroženy životy a zdraví sil,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poskytování nutných</a:t>
            </a:r>
            <a:r>
              <a:rPr lang="cs-CZ" altLang="cs-CZ" sz="2300" b="1" dirty="0">
                <a:solidFill>
                  <a:srgbClr val="311BB7"/>
                </a:solidFill>
              </a:rPr>
              <a:t> informací </a:t>
            </a:r>
            <a:r>
              <a:rPr lang="cs-CZ" altLang="cs-CZ" sz="2300" dirty="0"/>
              <a:t>příbuzným osobám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podávání nezbytných informací o MU sdělovacím prostředkům</a:t>
            </a:r>
          </a:p>
          <a:p>
            <a:pPr>
              <a:lnSpc>
                <a:spcPct val="80000"/>
              </a:lnSpc>
            </a:pPr>
            <a:r>
              <a:rPr lang="cs-CZ" altLang="cs-CZ" sz="2300" dirty="0"/>
              <a:t> </a:t>
            </a:r>
            <a:r>
              <a:rPr lang="cs-CZ" altLang="cs-CZ" sz="2300" b="1" dirty="0">
                <a:solidFill>
                  <a:srgbClr val="311BB7"/>
                </a:solidFill>
              </a:rPr>
              <a:t>dokumentování </a:t>
            </a:r>
            <a:r>
              <a:rPr lang="cs-CZ" altLang="cs-CZ" sz="2300" dirty="0"/>
              <a:t>záchranných a likvidačních prací</a:t>
            </a:r>
          </a:p>
          <a:p>
            <a:pPr>
              <a:lnSpc>
                <a:spcPct val="80000"/>
              </a:lnSpc>
            </a:pPr>
            <a:endParaRPr lang="cs-CZ" altLang="cs-CZ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i="1" dirty="0" smtClean="0"/>
              <a:t>                                                					</a:t>
            </a:r>
            <a:r>
              <a:rPr lang="cs-CZ" altLang="cs-CZ" sz="1400" b="1" i="1" dirty="0" err="1" smtClean="0"/>
              <a:t>Vyhl</a:t>
            </a:r>
            <a:r>
              <a:rPr lang="cs-CZ" altLang="cs-CZ" sz="1400" b="1" i="1" dirty="0"/>
              <a:t>. MV ČR č. 328/2001 Sb. ve znění </a:t>
            </a:r>
            <a:r>
              <a:rPr lang="cs-CZ" altLang="cs-CZ" sz="1400" b="1" i="1" dirty="0" err="1"/>
              <a:t>vyhl</a:t>
            </a:r>
            <a:r>
              <a:rPr lang="cs-CZ" altLang="cs-CZ" sz="1400" b="1" i="1" dirty="0"/>
              <a:t>. č. 429/2003 Sb.</a:t>
            </a:r>
          </a:p>
        </p:txBody>
      </p:sp>
    </p:spTree>
    <p:extLst>
      <p:ext uri="{BB962C8B-B14F-4D97-AF65-F5344CB8AC3E}">
        <p14:creationId xmlns:p14="http://schemas.microsoft.com/office/powerpoint/2010/main" val="30369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</a:rPr>
              <a:t>Na místě hromadného neštěstí...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217"/>
          </a:xfrm>
        </p:spPr>
        <p:txBody>
          <a:bodyPr>
            <a:normAutofit/>
          </a:bodyPr>
          <a:lstStyle/>
          <a:p>
            <a:r>
              <a:rPr lang="cs-CZ" altLang="cs-CZ" b="1" dirty="0"/>
              <a:t>Z</a:t>
            </a:r>
            <a:r>
              <a:rPr lang="cs-CZ" altLang="cs-CZ" b="1" dirty="0" smtClean="0"/>
              <a:t>dravotničtí pracovníci vstupují pouze do těch míst, která velitel zásahu označil za bezpečná</a:t>
            </a:r>
          </a:p>
          <a:p>
            <a:pPr>
              <a:buFontTx/>
              <a:buChar char="•"/>
            </a:pPr>
            <a:r>
              <a:rPr lang="cs-CZ" altLang="cs-CZ" sz="2400" b="1" dirty="0" smtClean="0"/>
              <a:t> První lékař na místě </a:t>
            </a:r>
            <a:r>
              <a:rPr lang="cs-CZ" altLang="cs-CZ" sz="2400" dirty="0" smtClean="0"/>
              <a:t>se informuje o</a:t>
            </a:r>
          </a:p>
          <a:p>
            <a:pPr lvl="1">
              <a:buFontTx/>
              <a:buChar char="•"/>
            </a:pPr>
            <a:r>
              <a:rPr lang="cs-CZ" altLang="cs-CZ" dirty="0"/>
              <a:t> </a:t>
            </a:r>
            <a:r>
              <a:rPr lang="cs-CZ" altLang="cs-CZ" b="1" u="sng" dirty="0"/>
              <a:t>počtu</a:t>
            </a:r>
            <a:r>
              <a:rPr lang="cs-CZ" altLang="cs-CZ" dirty="0"/>
              <a:t> postižených</a:t>
            </a:r>
          </a:p>
          <a:p>
            <a:pPr lvl="1">
              <a:buFontTx/>
              <a:buChar char="•"/>
            </a:pPr>
            <a:r>
              <a:rPr lang="cs-CZ" altLang="cs-CZ" dirty="0"/>
              <a:t> </a:t>
            </a:r>
            <a:r>
              <a:rPr lang="cs-CZ" altLang="cs-CZ" b="1" u="sng" dirty="0"/>
              <a:t>rozsahu</a:t>
            </a:r>
            <a:r>
              <a:rPr lang="cs-CZ" altLang="cs-CZ" dirty="0"/>
              <a:t> jejich postižení</a:t>
            </a:r>
          </a:p>
          <a:p>
            <a:pPr lvl="1">
              <a:buFontTx/>
              <a:buChar char="•"/>
            </a:pPr>
            <a:r>
              <a:rPr lang="cs-CZ" altLang="cs-CZ" dirty="0"/>
              <a:t> zřídí </a:t>
            </a:r>
            <a:r>
              <a:rPr lang="cs-CZ" altLang="cs-CZ" b="1" u="sng" dirty="0"/>
              <a:t>třídící místo</a:t>
            </a:r>
            <a:r>
              <a:rPr lang="cs-CZ" altLang="cs-CZ" dirty="0"/>
              <a:t> (shromaždiště </a:t>
            </a:r>
            <a:r>
              <a:rPr lang="cs-CZ" altLang="cs-CZ" dirty="0" smtClean="0"/>
              <a:t>raněných</a:t>
            </a:r>
            <a:r>
              <a:rPr lang="cs-CZ" altLang="cs-CZ" dirty="0"/>
              <a:t>)</a:t>
            </a:r>
            <a:r>
              <a:rPr lang="cs-CZ" altLang="cs-CZ" dirty="0" smtClean="0"/>
              <a:t> </a:t>
            </a:r>
            <a:r>
              <a:rPr lang="cs-CZ" altLang="cs-CZ" dirty="0"/>
              <a:t>s definovaným jedním vstupem a jedním výstupem (</a:t>
            </a:r>
            <a:r>
              <a:rPr lang="cs-CZ" altLang="cs-CZ" dirty="0" smtClean="0"/>
              <a:t>určí </a:t>
            </a:r>
            <a:r>
              <a:rPr lang="cs-CZ" altLang="cs-CZ" dirty="0"/>
              <a:t>zejména optimální odsunovou cestu a „heliport“)</a:t>
            </a:r>
          </a:p>
          <a:p>
            <a:pPr lvl="1">
              <a:buFontTx/>
              <a:buChar char="•"/>
            </a:pPr>
            <a:r>
              <a:rPr lang="cs-CZ" altLang="cs-CZ" dirty="0"/>
              <a:t> </a:t>
            </a:r>
            <a:r>
              <a:rPr lang="cs-CZ" altLang="cs-CZ" b="1" u="sng" dirty="0"/>
              <a:t>zahájí třídění raněných</a:t>
            </a:r>
            <a:r>
              <a:rPr lang="cs-CZ" altLang="cs-CZ" u="sng" dirty="0"/>
              <a:t> </a:t>
            </a:r>
            <a:r>
              <a:rPr lang="cs-CZ" altLang="cs-CZ" b="1" u="sng" dirty="0"/>
              <a:t>a řídí</a:t>
            </a:r>
            <a:r>
              <a:rPr lang="cs-CZ" altLang="cs-CZ" dirty="0"/>
              <a:t> ostatní týmy</a:t>
            </a:r>
          </a:p>
          <a:p>
            <a:pPr lvl="1">
              <a:buFontTx/>
              <a:buChar char="•"/>
            </a:pPr>
            <a:r>
              <a:rPr lang="cs-CZ" altLang="cs-CZ" dirty="0"/>
              <a:t> se ZOS určí pořadí a směrování pacientů prošlých </a:t>
            </a:r>
            <a:r>
              <a:rPr lang="cs-CZ" altLang="cs-CZ" dirty="0" smtClean="0"/>
              <a:t>tříděním</a:t>
            </a:r>
          </a:p>
          <a:p>
            <a:pPr>
              <a:buFontTx/>
              <a:buChar char="•"/>
            </a:pPr>
            <a:r>
              <a:rPr lang="cs-CZ" altLang="cs-CZ" b="1" dirty="0" smtClean="0"/>
              <a:t>ZOS informuje přijímající ZZ</a:t>
            </a:r>
            <a:r>
              <a:rPr lang="cs-CZ" altLang="cs-CZ" dirty="0" smtClean="0"/>
              <a:t> – ta aktivují </a:t>
            </a:r>
            <a:r>
              <a:rPr lang="cs-CZ" altLang="cs-CZ" dirty="0" err="1" smtClean="0"/>
              <a:t>traumaplán</a:t>
            </a: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1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/>
              <a:t>Činnost v místě zásahu</a:t>
            </a:r>
            <a:r>
              <a:rPr lang="cs-CZ" altLang="cs-CZ" dirty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028" y="1617786"/>
            <a:ext cx="10178981" cy="48935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Vedoucím lékařem</a:t>
            </a:r>
            <a:r>
              <a:rPr lang="cs-CZ" altLang="cs-CZ" sz="2000" b="1" dirty="0"/>
              <a:t> </a:t>
            </a:r>
            <a:r>
              <a:rPr lang="cs-CZ" altLang="cs-CZ" sz="2000" dirty="0"/>
              <a:t>záchranné akce je </a:t>
            </a:r>
            <a:r>
              <a:rPr lang="cs-CZ" altLang="cs-CZ" sz="2000" b="1" dirty="0">
                <a:solidFill>
                  <a:srgbClr val="311BB7"/>
                </a:solidFill>
              </a:rPr>
              <a:t>lékař RLP</a:t>
            </a:r>
            <a:r>
              <a:rPr lang="cs-CZ" altLang="cs-CZ" sz="2000" dirty="0">
                <a:solidFill>
                  <a:srgbClr val="311BB7"/>
                </a:solidFill>
              </a:rPr>
              <a:t>, která zasáhla jako první</a:t>
            </a:r>
            <a:r>
              <a:rPr lang="cs-CZ" altLang="cs-CZ" sz="2000" dirty="0"/>
              <a:t>, a to až do doby, než je </a:t>
            </a:r>
            <a:r>
              <a:rPr lang="cs-CZ" altLang="cs-CZ" sz="2000" dirty="0">
                <a:solidFill>
                  <a:srgbClr val="311BB7"/>
                </a:solidFill>
              </a:rPr>
              <a:t>vystřídán</a:t>
            </a:r>
            <a:r>
              <a:rPr lang="cs-CZ" altLang="cs-CZ" sz="2000" dirty="0"/>
              <a:t>  určeným lékařem ( vedoucí lékař oblasti ?,  </a:t>
            </a:r>
            <a:r>
              <a:rPr lang="cs-CZ" altLang="cs-CZ" sz="2000" b="1" dirty="0">
                <a:solidFill>
                  <a:srgbClr val="311BB7"/>
                </a:solidFill>
              </a:rPr>
              <a:t>určený lékař ÚS ZZS</a:t>
            </a:r>
            <a:r>
              <a:rPr lang="cs-CZ" altLang="cs-CZ" sz="2000" dirty="0"/>
              <a:t> ).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Prioritou pro vedoucího záchranné akce je </a:t>
            </a:r>
            <a:r>
              <a:rPr lang="cs-CZ" altLang="cs-CZ" sz="2000" b="1" dirty="0">
                <a:solidFill>
                  <a:srgbClr val="FF0000"/>
                </a:solidFill>
              </a:rPr>
              <a:t>rychlá orientace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rgbClr val="311BB7"/>
                </a:solidFill>
              </a:rPr>
              <a:t>o počtu a spektru raněných, o nutnosti specifického zásahu složek IZS, o přístupových cestách a prostorových možnostech</a:t>
            </a:r>
            <a:r>
              <a:rPr lang="cs-CZ" altLang="cs-CZ" sz="2000" dirty="0"/>
              <a:t> rozvinutí zásahového stanoviště. Mimo tyto informace upřesní ZOS </a:t>
            </a:r>
            <a:r>
              <a:rPr lang="cs-CZ" altLang="cs-CZ" sz="2000" b="1" dirty="0">
                <a:solidFill>
                  <a:srgbClr val="FF0000"/>
                </a:solidFill>
              </a:rPr>
              <a:t>požadavky</a:t>
            </a:r>
            <a:r>
              <a:rPr lang="cs-CZ" altLang="cs-CZ" sz="2000" dirty="0"/>
              <a:t> na personální, materiální a transportní posily.  Udržuje </a:t>
            </a:r>
            <a:r>
              <a:rPr lang="cs-CZ" altLang="cs-CZ" sz="2000" b="1" dirty="0">
                <a:solidFill>
                  <a:srgbClr val="FF0000"/>
                </a:solidFill>
              </a:rPr>
              <a:t>spojení</a:t>
            </a:r>
            <a:r>
              <a:rPr lang="cs-CZ" altLang="cs-CZ" sz="2000" dirty="0"/>
              <a:t> a kooperuje s veliteli zásahu ostatních složek.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           Vedoucí lékař zásahu musí </a:t>
            </a:r>
            <a:r>
              <a:rPr lang="cs-CZ" altLang="cs-CZ" sz="2000" dirty="0">
                <a:solidFill>
                  <a:srgbClr val="311BB7"/>
                </a:solidFill>
              </a:rPr>
              <a:t>v prostoru vymezeném velitelem zásahu</a:t>
            </a:r>
            <a:r>
              <a:rPr lang="cs-CZ" altLang="cs-CZ" sz="2000" dirty="0"/>
              <a:t> (HZS ) určit prostorové dispozice </a:t>
            </a:r>
            <a:r>
              <a:rPr lang="cs-CZ" altLang="cs-CZ" sz="2000" dirty="0">
                <a:solidFill>
                  <a:srgbClr val="FF0000"/>
                </a:solidFill>
              </a:rPr>
              <a:t>rozvinutí </a:t>
            </a:r>
            <a:r>
              <a:rPr lang="cs-CZ" altLang="cs-CZ" sz="2000" b="1" dirty="0">
                <a:solidFill>
                  <a:srgbClr val="FF0000"/>
                </a:solidFill>
              </a:rPr>
              <a:t>zásahového stanoviště</a:t>
            </a:r>
            <a:r>
              <a:rPr lang="cs-CZ" altLang="cs-CZ" sz="2000" dirty="0"/>
              <a:t> – první osádky plní funkci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solidFill>
                  <a:srgbClr val="311BB7"/>
                </a:solidFill>
              </a:rPr>
              <a:t>           úseku evidence, třídění a neodkladných život zachraňujících výkonů</a:t>
            </a:r>
            <a:r>
              <a:rPr lang="cs-CZ" altLang="cs-CZ" sz="2000" b="1" dirty="0"/>
              <a:t>.</a:t>
            </a:r>
            <a:r>
              <a:rPr lang="cs-CZ" altLang="cs-CZ" sz="2000" u="sng" dirty="0"/>
              <a:t> </a:t>
            </a:r>
            <a:r>
              <a:rPr lang="cs-CZ" altLang="cs-CZ" sz="2000" i="1" u="sng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i="1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i="1" dirty="0"/>
              <a:t>Na </a:t>
            </a:r>
            <a:r>
              <a:rPr lang="cs-CZ" altLang="cs-CZ" sz="2000" i="1" dirty="0">
                <a:solidFill>
                  <a:srgbClr val="311BB7"/>
                </a:solidFill>
              </a:rPr>
              <a:t>ohrožení v ohnisku a rozsahu MÚ</a:t>
            </a:r>
            <a:r>
              <a:rPr lang="cs-CZ" altLang="cs-CZ" sz="2000" i="1" dirty="0"/>
              <a:t> a na poměru </a:t>
            </a:r>
            <a:r>
              <a:rPr lang="cs-CZ" altLang="cs-CZ" sz="2000" i="1" dirty="0">
                <a:solidFill>
                  <a:srgbClr val="311BB7"/>
                </a:solidFill>
              </a:rPr>
              <a:t>zachránci/postižení </a:t>
            </a:r>
            <a:r>
              <a:rPr lang="cs-CZ" altLang="cs-CZ" sz="2000" i="1" dirty="0"/>
              <a:t>záleží, zda primární třídění a neodkladné výkony budou </a:t>
            </a:r>
            <a:r>
              <a:rPr lang="cs-CZ" altLang="cs-CZ" sz="2000" b="1" i="1" dirty="0"/>
              <a:t>součástí vyhledávání</a:t>
            </a:r>
            <a:r>
              <a:rPr lang="cs-CZ" altLang="cs-CZ" sz="2000" i="1" dirty="0"/>
              <a:t> a jak dalece se zdravotničtí zachránci budou přímo podílet na tzv. malém transportu z místa postižení na zásahové stanoviště.</a:t>
            </a: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16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795</Words>
  <Application>Microsoft Office PowerPoint</Application>
  <PresentationFormat>Vlastní</PresentationFormat>
  <Paragraphs>108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Připravenost na mimořádné události</vt:lpstr>
      <vt:lpstr>Co to je?</vt:lpstr>
      <vt:lpstr>Mimořádná událost</vt:lpstr>
      <vt:lpstr>Hromadné postižení zdraví</vt:lpstr>
      <vt:lpstr>Traumatologický plán</vt:lpstr>
      <vt:lpstr>Integrovaný záchranný systém</vt:lpstr>
      <vt:lpstr>Zásady koordinace složek IZS </vt:lpstr>
      <vt:lpstr>Na místě hromadného neštěstí...</vt:lpstr>
      <vt:lpstr>Činnost v místě zásahu </vt:lpstr>
      <vt:lpstr>Prezentace aplikace PowerPoint</vt:lpstr>
      <vt:lpstr>Barevné kódy označení naléhavosti START – Simple Triage And Rapid Treatment</vt:lpstr>
      <vt:lpstr>Prezentace aplikace PowerPoint</vt:lpstr>
      <vt:lpstr>MASS – Move, Assess, Sort, Send</vt:lpstr>
      <vt:lpstr>Třídící karty</vt:lpstr>
      <vt:lpstr>Ošetření na místě HN</vt:lpstr>
      <vt:lpstr>Prezentace aplikace PowerPoint</vt:lpstr>
      <vt:lpstr>Prezentace aplikace PowerPoint</vt:lpstr>
      <vt:lpstr>Děkuji za pozornost 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Připravenost na mimořádné události</dc:title>
  <dc:creator>Karel</dc:creator>
  <cp:lastModifiedBy>Karel Cvachovec 18367</cp:lastModifiedBy>
  <cp:revision>16</cp:revision>
  <dcterms:created xsi:type="dcterms:W3CDTF">2015-09-28T13:56:21Z</dcterms:created>
  <dcterms:modified xsi:type="dcterms:W3CDTF">2015-09-30T12:12:45Z</dcterms:modified>
</cp:coreProperties>
</file>