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68" r:id="rId3"/>
    <p:sldId id="282" r:id="rId4"/>
    <p:sldId id="261" r:id="rId5"/>
    <p:sldId id="262" r:id="rId6"/>
    <p:sldId id="270" r:id="rId7"/>
    <p:sldId id="274" r:id="rId8"/>
    <p:sldId id="272" r:id="rId9"/>
    <p:sldId id="264" r:id="rId10"/>
    <p:sldId id="265" r:id="rId11"/>
    <p:sldId id="276" r:id="rId12"/>
    <p:sldId id="266" r:id="rId13"/>
    <p:sldId id="278" r:id="rId14"/>
    <p:sldId id="28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EE263FDA-975B-43B4-9536-9038D715333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  <p14:section name="Oddíl bez názvu" id="{E29E482D-A5A9-43A3-9F97-082D0AAA8846}">
          <p14:sldIdLst>
            <p14:sldId id="266"/>
            <p14:sldId id="268"/>
            <p14:sldId id="270"/>
            <p14:sldId id="272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09" autoAdjust="0"/>
    <p:restoredTop sz="94660"/>
  </p:normalViewPr>
  <p:slideViewPr>
    <p:cSldViewPr snapToGrid="0">
      <p:cViewPr>
        <p:scale>
          <a:sx n="66" d="100"/>
          <a:sy n="66" d="100"/>
        </p:scale>
        <p:origin x="-564" y="-2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9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B9BB-0F60-4097-82A1-4F48886309D1}" type="datetimeFigureOut">
              <a:rPr lang="cs-CZ" smtClean="0"/>
              <a:pPr/>
              <a:t>10.12.2015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837FB-37FB-498F-822D-B0F6B05688D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94447-E3C4-4155-A41B-D1D758120E07}" type="slidenum">
              <a:rPr lang="cs-CZ"/>
              <a:pPr/>
              <a:t>2</a:t>
            </a:fld>
            <a:endParaRPr lang="cs-CZ"/>
          </a:p>
        </p:txBody>
      </p:sp>
      <p:sp>
        <p:nvSpPr>
          <p:cNvPr id="205826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F62D6BB6-EAF3-4DF6-BD93-4BEFE9830E38}" type="slidenum">
              <a:rPr lang="cs-CZ" sz="1200" b="0">
                <a:solidFill>
                  <a:srgbClr val="000000"/>
                </a:solidFill>
                <a:latin typeface="Times New Roman" pitchFamily="18" charset="0"/>
              </a:rPr>
              <a:pPr algn="r"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2</a:t>
            </a:fld>
            <a:endParaRPr lang="cs-CZ" sz="12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827" name="Text Box 1"/>
          <p:cNvSpPr txBox="1">
            <a:spLocks noChangeArrowheads="1"/>
          </p:cNvSpPr>
          <p:nvPr/>
        </p:nvSpPr>
        <p:spPr bwMode="auto">
          <a:xfrm>
            <a:off x="65088" y="0"/>
            <a:ext cx="1587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b"/>
          <a:lstStyle/>
          <a:p>
            <a:pPr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645A681-B1E7-4ED4-B0A6-EBC5E8527D53}" type="slidenum">
              <a:rPr lang="cs-CZ" b="0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fld id="{546CEEF3-1395-402E-B2E4-D5B761D63943}" type="slidenum">
              <a:rPr lang="cs-CZ" b="0">
                <a:solidFill>
                  <a:srgbClr val="FFFFFF"/>
                </a:solidFill>
              </a:rPr>
              <a:pPr defTabSz="449263"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cs-CZ" b="0">
              <a:solidFill>
                <a:srgbClr val="FFFFFF"/>
              </a:solidFill>
            </a:endParaRPr>
          </a:p>
        </p:txBody>
      </p:sp>
      <p:sp>
        <p:nvSpPr>
          <p:cNvPr id="205828" name="Text Box 2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cs-CZ" b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829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97350"/>
          </a:xfrm>
          <a:noFill/>
        </p:spPr>
        <p:txBody>
          <a:bodyPr wrap="none" lIns="90000" tIns="46800" rIns="90000" bIns="46800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4"/>
          <p:cNvSpPr txBox="1">
            <a:spLocks noGrp="1" noChangeArrowheads="1"/>
          </p:cNvSpPr>
          <p:nvPr/>
        </p:nvSpPr>
        <p:spPr bwMode="auto">
          <a:xfrm>
            <a:off x="3884613" y="8685213"/>
            <a:ext cx="2959100" cy="444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886D5335-9AC8-4908-87D1-DE641FAA525E}" type="slidenum">
              <a:rPr lang="cs-CZ" sz="1200">
                <a:solidFill>
                  <a:srgbClr val="000000"/>
                </a:solidFill>
                <a:latin typeface="Times New Roman" pitchFamily="18" charset="0"/>
              </a:rPr>
              <a:pPr algn="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t>7</a:t>
            </a:fld>
            <a:endParaRPr lang="cs-CZ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601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cs-CZ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</p:spPr>
        <p:txBody>
          <a:bodyPr wrap="none" anchor="ctr"/>
          <a:lstStyle/>
          <a:p>
            <a:endParaRPr 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51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45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85" y="609617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46" y="609600"/>
            <a:ext cx="7060151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71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6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57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57" y="2737263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5" y="2160983"/>
            <a:ext cx="418561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95" y="2737263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4" y="514942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6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6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8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80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5" y="604138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136" y="640081"/>
            <a:ext cx="8304881" cy="2011680"/>
          </a:xfrm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Novinky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KPR</a:t>
            </a:r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Evropa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  ERC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hlavní změny  -   algoritmy</a:t>
            </a:r>
            <a:b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těhotenství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947" y="3291841"/>
            <a:ext cx="9594375" cy="28923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sz="28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Jarmila Drábková</a:t>
            </a:r>
          </a:p>
          <a:p>
            <a:pPr algn="ctr"/>
            <a:r>
              <a:rPr lang="cs-CZ" sz="2100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KARIM FN Motol, Praha</a:t>
            </a:r>
          </a:p>
          <a:p>
            <a:pPr algn="ctr"/>
            <a:endParaRPr lang="en-US" sz="21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5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AORA   2015</a:t>
            </a:r>
          </a:p>
          <a:p>
            <a:pPr algn="ctr"/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12. prosince 2015 ,  Praha</a:t>
            </a:r>
          </a:p>
          <a:p>
            <a:pPr algn="ctr"/>
            <a:endParaRPr lang="cs-CZ" sz="2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479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272956"/>
            <a:ext cx="9569751" cy="9144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KPR + etika + </a:t>
            </a:r>
            <a:r>
              <a:rPr lang="cs-CZ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medicínskoprávní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vstupy</a:t>
            </a:r>
            <a:endParaRPr 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097" y="1091820"/>
            <a:ext cx="10786787" cy="5336276"/>
          </a:xfrm>
        </p:spPr>
        <p:txBody>
          <a:bodyPr>
            <a:normAutofit fontScale="92500" lnSpcReduction="10000"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Zásady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dtto: autonomie; benefic, non-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malefic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spravedlnost + jednotný přístup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Specifické pro KPR, ale není přesná definice ani konkrétní legislativa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Medicínskoprávní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, etická dilemata, společenské nátlaky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Marnost (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futility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)- neindikovaná KPR…. personalizace v rozhodování, OHCA versus IHCA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Zahájení / ukončení, transport … čím, kam…. Informace ZOS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Bezpečnost, dárcovství / rodina, / výzkum / dovednosti …… specifická témata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Zahájení KPR nebo kontraindikace ?</a:t>
            </a:r>
          </a:p>
          <a:p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Marnost –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nepřínosnost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futility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zbytečné pokusy : 0 KPR, 0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souhlas, prospektivní rozhodnutí – DNR; DNAR atd. … v Evropě nejednotné – různorodé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IHCA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KPR vždy, pokud není vyloučena ve ZD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OHCA: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individuální volba – zapsat přesně do ZD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Nezahájení: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Děti, dospělí: 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nelze zajistit bezpečnost zachránce, smrt neodvratná, , je k dispozici rozhodnutí pro dobu budoucí, event. jiný silný důkaz o preferenci pacienta; asystolie &gt;20 minut vzdor ALS a příčina neřešitelná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Prognóza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závisí: čas zahájení, interval do defibrilace, věk = 0; = šedá zóna zatím široká</a:t>
            </a:r>
          </a:p>
          <a:p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2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2284" y="404813"/>
            <a:ext cx="10363200" cy="647700"/>
          </a:xfrm>
        </p:spPr>
        <p:txBody>
          <a:bodyPr/>
          <a:lstStyle/>
          <a:p>
            <a:pPr algn="ctr" eaLnBrk="1" hangingPunct="1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Nové prvky v porodnictví i při KPR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4917" y="1125538"/>
            <a:ext cx="10657416" cy="5327650"/>
          </a:xfrm>
        </p:spPr>
        <p:txBody>
          <a:bodyPr>
            <a:normAutofit lnSpcReduction="10000"/>
          </a:bodyPr>
          <a:lstStyle/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Přítomnost otce  - videozáznamy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Porod doma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Nutnost prostoru pro KPR -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interventi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Psychopodpora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 + informovanost rodičky, rodiny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Nutnost znát nejčastější příčiny a varovné stavy</a:t>
            </a:r>
          </a:p>
          <a:p>
            <a:pPr marL="800100" lvl="1" indent="-342900" algn="l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KPR po 2 letech výcvik + trvalé „</a:t>
            </a:r>
            <a:r>
              <a:rPr lang="cs-CZ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rescue</a:t>
            </a: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“ vybavení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Cave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:</a:t>
            </a:r>
          </a:p>
          <a:p>
            <a:pPr marL="800100" lvl="1" indent="-342900" algn="l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Specifické komunity a genetické rozdíly: leidenská mutace, </a:t>
            </a:r>
            <a:r>
              <a:rPr lang="cs-CZ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st.po</a:t>
            </a: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cs-CZ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Tx</a:t>
            </a: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solidních orgánů,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odmítání krevní náhrady</a:t>
            </a:r>
          </a:p>
          <a:p>
            <a:pPr marL="800100" lvl="1" indent="-342900" algn="l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Předcházející závažný stav – </a:t>
            </a:r>
            <a:r>
              <a:rPr lang="cs-CZ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preeklampsie</a:t>
            </a: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, obezita, VIP, pokročilejší věk, opakované SC, vícečetné těhotenství</a:t>
            </a:r>
          </a:p>
          <a:p>
            <a:pPr marL="342900" indent="-342900" algn="l" eaLnBrk="1" hangingPunct="1">
              <a:buFont typeface="Arial" charset="0"/>
              <a:buChar char="•"/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Krátké terapeutické okno 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– „</a:t>
            </a:r>
            <a:r>
              <a:rPr lang="cs-CZ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window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of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</a:t>
            </a:r>
            <a:r>
              <a:rPr lang="cs-CZ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chance</a:t>
            </a:r>
            <a:r>
              <a:rPr lang="cs-CZ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“</a:t>
            </a:r>
          </a:p>
          <a:p>
            <a:pPr marL="800100" lvl="1" indent="-342900" algn="l" eaLnBrk="1" hangingPunct="1">
              <a:buFont typeface="Arial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Riziko VS, encefalopatie, poškození CNS plodu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632346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Specifické / etické situace</a:t>
            </a:r>
            <a:endParaRPr 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45" y="1269243"/>
            <a:ext cx="9913329" cy="5199796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Transport při pokračující KPR;</a:t>
            </a:r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NZO za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přítomniosti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PNP; ROSC; úvodní VT / VF,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říčina je zvratná ( hypotermie)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Zvážit již 10 min ALS bez ROSC – kvalita, délka, vzdálenost pro transport s pokračující KPR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 dárcovský program  ?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Přítomnost rodiny – 32 zemí ERC; asi 50 % vyžaduje a povoluje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Při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KPR 5 </a:t>
            </a:r>
            <a:r>
              <a:rPr lang="cs-CZ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+ 5 </a:t>
            </a:r>
            <a:r>
              <a:rPr lang="cs-CZ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zůstávají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4H: hypoxie,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hyperkalemie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hypo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a hyper T°C, hypovolemie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4T: tenzní PNO, tamponáda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srd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trombóza koron., plicní,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toxidromy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Specifičtí pacienti: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Komorbidita;  </a:t>
            </a:r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těhotné - 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jištění: HD,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Tx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Extra prostředí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- domácí, doprava, veřejná prostranství, letouny ….</a:t>
            </a:r>
          </a:p>
          <a:p>
            <a:pPr lvl="1"/>
            <a:r>
              <a:rPr lang="cs-CZ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HN - etika</a:t>
            </a:r>
            <a:endParaRPr lang="cs-CZ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281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"/>
            <a:ext cx="10653184" cy="720725"/>
          </a:xfrm>
          <a:noFill/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KPR 2015 –  hlavní závěry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7534" y="765175"/>
            <a:ext cx="10786533" cy="5926138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Srdečn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 ihned, rychle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–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 /min,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ú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činně   +   O</a:t>
            </a:r>
            <a:r>
              <a:rPr lang="cs-CZ" sz="1600" b="1" baseline="-25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vždy  +   AED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Nezdržovat se v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ú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vodu trache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intubac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normoventilace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!!</a:t>
            </a:r>
          </a:p>
          <a:p>
            <a:pPr>
              <a:lnSpc>
                <a:spcPct val="80000"/>
              </a:lnSpc>
            </a:pP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poloha proti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kav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kompres.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před porodem 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i těsně po porodu ( velk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děloha, krevn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ztr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ta)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nejrychleji vybavit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viabiln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plod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Defibrilace bez obav - mini přechodn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reakce plodu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♀ je terapeut. okno srovnateln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é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ale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……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pro plod jen 5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–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10 minut !!!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Vysoce nepravděpodobn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é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přežit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plodu při KPR ≥ 20 minut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Při  ŽOK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–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konsenzu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doporučený postup</a:t>
            </a:r>
          </a:p>
          <a:p>
            <a:pPr>
              <a:lnSpc>
                <a:spcPct val="80000"/>
              </a:lnSpc>
            </a:pP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Antagonizace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vlivu m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ho anestetika na myokard / CNS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–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20% lipidov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emulze i.v.</a:t>
            </a:r>
          </a:p>
          <a:p>
            <a:pPr>
              <a:lnSpc>
                <a:spcPct val="80000"/>
              </a:lnSpc>
            </a:pP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Rescue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vazopresin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možný, ale nedoporučován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Chlazen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í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hlavy - improvizace,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RhinoChill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– nikoli celkově – jen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normotermie</a:t>
            </a:r>
            <a:endParaRPr lang="cs-CZ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SC in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mortua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,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moribunda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cs typeface="Arial" charset="0"/>
              </a:rPr>
              <a:t>–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ve ZZ, nepřijato pro PNP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Heimlichův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é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vr, nejistota o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prekordi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ú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deru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–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íš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nikoli</a:t>
            </a:r>
          </a:p>
          <a:p>
            <a:pPr>
              <a:lnSpc>
                <a:spcPct val="80000"/>
              </a:lnSpc>
            </a:pP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Dif.dg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5H, 5T rychle rozhodnout 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…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PNO a TEN !!!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Kardiomyopatie, </a:t>
            </a:r>
            <a:r>
              <a:rPr lang="cs-CZ" sz="1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polytrauma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embolie, sepse = nepříznivý výhled pro KPR</a:t>
            </a:r>
          </a:p>
          <a:p>
            <a:pPr>
              <a:lnSpc>
                <a:spcPct val="80000"/>
              </a:lnSpc>
            </a:pP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Přesn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</a:rPr>
              <a:t>á</a:t>
            </a:r>
            <a:r>
              <a:rPr lang="cs-CZ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dokumentace !!! – nahlížení, foto mobilem….</a:t>
            </a:r>
          </a:p>
          <a:p>
            <a:pPr>
              <a:lnSpc>
                <a:spcPct val="80000"/>
              </a:lnSpc>
            </a:pPr>
            <a:endParaRPr lang="cs-CZ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WordArt 2"/>
          <p:cNvSpPr>
            <a:spLocks noChangeArrowheads="1" noChangeShapeType="1" noTextEdit="1"/>
          </p:cNvSpPr>
          <p:nvPr/>
        </p:nvSpPr>
        <p:spPr bwMode="auto">
          <a:xfrm>
            <a:off x="1022048" y="4508501"/>
            <a:ext cx="10176933" cy="16557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cs-CZ" sz="3600" b="1" kern="10" dirty="0">
                <a:ln w="9525" cap="sq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Děkuji  za  pozornost</a:t>
            </a:r>
          </a:p>
        </p:txBody>
      </p:sp>
      <p:pic>
        <p:nvPicPr>
          <p:cNvPr id="16387" name="Picture 3" descr="j0298915[1]"/>
          <p:cNvPicPr>
            <a:picLocks noChangeAspect="1" noChangeArrowheads="1"/>
          </p:cNvPicPr>
          <p:nvPr/>
        </p:nvPicPr>
        <p:blipFill>
          <a:blip r:embed="rId3">
            <a:lum bright="24000" contrast="6000"/>
          </a:blip>
          <a:srcRect/>
          <a:stretch>
            <a:fillRect/>
          </a:stretch>
        </p:blipFill>
        <p:spPr bwMode="auto">
          <a:xfrm>
            <a:off x="3503084" y="276226"/>
            <a:ext cx="5137149" cy="41941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121151" y="6302376"/>
            <a:ext cx="32528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cs-CZ" altLang="cs-CZ"/>
              <a:t>jarmila.drabkova@fnmotol.cz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2" name="Object 1"/>
          <p:cNvGraphicFramePr>
            <a:graphicFrameLocks noChangeAspect="1"/>
          </p:cNvGraphicFramePr>
          <p:nvPr/>
        </p:nvGraphicFramePr>
        <p:xfrm>
          <a:off x="1005839" y="188912"/>
          <a:ext cx="4885509" cy="6730711"/>
        </p:xfrm>
        <a:graphic>
          <a:graphicData uri="http://schemas.openxmlformats.org/presentationml/2006/ole">
            <p:oleObj spid="_x0000_s1026" r:id="rId4" imgW="1265056" imgH="2334944" progId="">
              <p:embed/>
            </p:oleObj>
          </a:graphicData>
        </a:graphic>
      </p:graphicFrame>
      <p:sp>
        <p:nvSpPr>
          <p:cNvPr id="204803" name="Rectangle 2"/>
          <p:cNvSpPr>
            <a:spLocks noChangeArrowheads="1"/>
          </p:cNvSpPr>
          <p:nvPr/>
        </p:nvSpPr>
        <p:spPr bwMode="auto">
          <a:xfrm>
            <a:off x="5956663" y="692151"/>
            <a:ext cx="6235338" cy="557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Polykompartmentový</a:t>
            </a:r>
            <a:r>
              <a:rPr lang="cs-CZ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lidský organismus</a:t>
            </a:r>
          </a:p>
        </p:txBody>
      </p:sp>
      <p:sp>
        <p:nvSpPr>
          <p:cNvPr id="204804" name="Rectangle 3"/>
          <p:cNvSpPr>
            <a:spLocks noChangeArrowheads="1"/>
          </p:cNvSpPr>
          <p:nvPr/>
        </p:nvSpPr>
        <p:spPr bwMode="auto">
          <a:xfrm>
            <a:off x="6383867" y="1989138"/>
            <a:ext cx="4313767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dirty="0">
                <a:solidFill>
                  <a:srgbClr val="FFFFFF"/>
                </a:solidFill>
              </a:rPr>
              <a:t>Holistický pohled na člověka</a:t>
            </a:r>
          </a:p>
        </p:txBody>
      </p:sp>
      <p:sp>
        <p:nvSpPr>
          <p:cNvPr id="204805" name="Rectangle 4"/>
          <p:cNvSpPr>
            <a:spLocks noChangeArrowheads="1"/>
          </p:cNvSpPr>
          <p:nvPr/>
        </p:nvSpPr>
        <p:spPr bwMode="auto">
          <a:xfrm>
            <a:off x="6288617" y="2924175"/>
            <a:ext cx="4341283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0" dirty="0" smtClean="0">
                <a:solidFill>
                  <a:srgbClr val="FFFFFF"/>
                </a:solidFill>
              </a:rPr>
              <a:t>   </a:t>
            </a:r>
            <a:r>
              <a:rPr lang="cs-CZ" dirty="0">
                <a:solidFill>
                  <a:srgbClr val="FFFFFF"/>
                </a:solidFill>
              </a:rPr>
              <a:t>Bio-psycho-sociální jednotka</a:t>
            </a:r>
          </a:p>
        </p:txBody>
      </p:sp>
      <p:sp>
        <p:nvSpPr>
          <p:cNvPr id="204806" name="Rectangle 5"/>
          <p:cNvSpPr>
            <a:spLocks noChangeArrowheads="1"/>
          </p:cNvSpPr>
          <p:nvPr/>
        </p:nvSpPr>
        <p:spPr bwMode="auto">
          <a:xfrm>
            <a:off x="5808133" y="3004458"/>
            <a:ext cx="4514851" cy="28010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cs-CZ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Jedinečnost  </a:t>
            </a:r>
            <a:endParaRPr lang="cs-CZ" sz="2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7" name="Rectangle 6"/>
          <p:cNvSpPr>
            <a:spLocks noChangeArrowheads="1"/>
          </p:cNvSpPr>
          <p:nvPr/>
        </p:nvSpPr>
        <p:spPr bwMode="auto">
          <a:xfrm>
            <a:off x="6139543" y="1685109"/>
            <a:ext cx="6875841" cy="419181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Těhotenství = extra </a:t>
            </a:r>
            <a:r>
              <a:rPr lang="cs-CZ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kompartment</a:t>
            </a: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08" name="Rectangle 7"/>
          <p:cNvSpPr>
            <a:spLocks noChangeArrowheads="1"/>
          </p:cNvSpPr>
          <p:nvPr/>
        </p:nvSpPr>
        <p:spPr bwMode="auto">
          <a:xfrm>
            <a:off x="5133703" y="3958047"/>
            <a:ext cx="6025365" cy="24348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defTabSz="449263">
              <a:spcBef>
                <a:spcPts val="538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ICU Management 2010</a:t>
            </a:r>
          </a:p>
        </p:txBody>
      </p:sp>
      <p:pic>
        <p:nvPicPr>
          <p:cNvPr id="9" name="Picture 2" descr="ČR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V="1">
            <a:off x="9085980" y="3911896"/>
            <a:ext cx="2055449" cy="2161948"/>
          </a:xfrm>
          <a:prstGeom prst="rect">
            <a:avLst/>
          </a:prstGeom>
          <a:noFill/>
          <a:scene3d>
            <a:camera prst="orthographicFront">
              <a:rot lat="0" lon="10799999" rev="10800000"/>
            </a:camera>
            <a:lightRig rig="threePt" dir="t"/>
          </a:scene3d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Vyřešit původní příčinu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terapeutické okno = optimum</a:t>
            </a:r>
            <a:b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KPR = jen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asi 30 – 40 %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5H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Hypovolemie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Hypoxemie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hypoxie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… pH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</a:t>
            </a: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hyperkalemie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-, hypertermie</a:t>
            </a: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5T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Tenzní PNO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Tamponáda srdeční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Trombóza – TEN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Trombóza koronární – AIM ….</a:t>
            </a:r>
          </a:p>
          <a:p>
            <a:pPr lvl="1">
              <a:lnSpc>
                <a:spcPct val="90000"/>
              </a:lnSpc>
              <a:buFont typeface="Arial" charset="0"/>
              <a:buChar char="•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Toxidromy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cs-CZ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3" y="435429"/>
            <a:ext cx="9804147" cy="105954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Hlavní změny v KPR 2010- 2015 / vč. AHA + ESICM</a:t>
            </a:r>
            <a:b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od 15. října 2015    =   světový web   /   ERC /  ČRR</a:t>
            </a:r>
            <a:endParaRPr lang="cs-CZ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5" y="1494971"/>
            <a:ext cx="10431944" cy="5137840"/>
          </a:xfrm>
        </p:spPr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BLS  +  připojen  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AED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AED – letouny – všechny v EU –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dopor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nízkonákladovým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Včas prevence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před  IHCA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Samolepicí elektrody  +  zajištění DC + léky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Zjednodušení – 0 atropin,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igel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0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intratrach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i.os – terén, 0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vazopresin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(?)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Trochu futurologie: 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Možnost dárcovství ? 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Kapnometrie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?  	 UZ  ? 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Drony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terénu  podle GPS?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TTM  místo hypotermie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Bezpečnost zachránců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HIV, TB 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C….,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multi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kulti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Etika + </a:t>
            </a:r>
            <a:r>
              <a:rPr lang="cs-CZ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medicínskoprávní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témata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připojena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Komunikace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….. SPIS /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interventi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rodiny vč. porodnictví</a:t>
            </a:r>
          </a:p>
          <a:p>
            <a:pPr marL="0" indent="0">
              <a:buNone/>
            </a:pP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15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45" y="609600"/>
            <a:ext cx="9435657" cy="1320800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Hlavní změny v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KPR  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2010- 2015 / vč. AHA + ESICM</a:t>
            </a:r>
            <a:b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terén 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vs. ZZ  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45" y="1651380"/>
            <a:ext cx="10008863" cy="4389983"/>
          </a:xfrm>
        </p:spPr>
        <p:txBody>
          <a:bodyPr>
            <a:normAutofit fontScale="92500" lnSpcReduction="10000"/>
          </a:bodyPr>
          <a:lstStyle/>
          <a:p>
            <a:r>
              <a:rPr lang="cs-CZ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OHCA :  TANR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svědek </a:t>
            </a:r>
            <a:r>
              <a:rPr lang="cs-CZ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cs-CZ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AED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jen masáž … laici…i těhotné – DN….</a:t>
            </a:r>
          </a:p>
          <a:p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Dosp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.: 5 – 6 cm; 100 -120 /min, vdech = 1 s; 30 : 2; pauza max. 10 s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Defibrilace do 3 = 5 min = 50 – 70 % přežití ( i laici s AED ? )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Novorozenci – podpora adaptace:  ventilace úvodem bez O2 </a:t>
            </a:r>
          </a:p>
          <a:p>
            <a:r>
              <a:rPr lang="cs-CZ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IHCA / ZZS - ALS: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Masáž zastavit jen  na 5 s na extra intervence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Masáž bez pomůcek výhodnější , ECLS jen výjimečně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dg. + řešení příčiny: 4 H 4 T zůstává; TTM – i 36 °C přijatelné…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Fibrinolytika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nezměněna pro TEN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Vazopresin nepřipojovat k adrenalinu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Nikoli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intratrach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., ale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i.v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i.os</a:t>
            </a:r>
            <a:endParaRPr lang="cs-CZ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Asfyxie , TEN  =  UPV + O2</a:t>
            </a:r>
          </a:p>
          <a:p>
            <a:pPr lvl="1"/>
            <a:endParaRPr lang="cs-CZ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6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910167" y="520700"/>
            <a:ext cx="10185400" cy="630238"/>
          </a:xfrm>
        </p:spPr>
        <p:txBody>
          <a:bodyPr lIns="90000" tIns="46800" rIns="90000" bIns="46800" anchorCtr="0"/>
          <a:lstStyle/>
          <a:p>
            <a:r>
              <a:rPr lang="cs-CZ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Specifity</a:t>
            </a:r>
            <a:r>
              <a:rPr lang="cs-C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těhotných z pohledu KPR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719667" y="1341439"/>
            <a:ext cx="11040533" cy="5183187"/>
          </a:xfrm>
        </p:spPr>
        <p:txBody>
          <a:bodyPr lIns="90000" tIns="46800" rIns="90000" bIns="46800"/>
          <a:lstStyle/>
          <a:p>
            <a:pPr marL="457200" indent="-457200" defTabSz="449263"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Společná nová doporučení ERC a ČRR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449263">
              <a:buFont typeface="Arial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Těhotné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především 3. trimestr – cca  od 30.týdne</a:t>
            </a:r>
          </a:p>
          <a:p>
            <a:pPr marL="457200" indent="-457200" defTabSz="449263"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Časné období – 1.trimestr = jiné priority</a:t>
            </a:r>
          </a:p>
          <a:p>
            <a:pPr marL="457200" indent="-457200" defTabSz="449263">
              <a:buFont typeface="Arial" charset="0"/>
              <a:buChar char="•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Pokročilé těhotenství:	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Kolující objem vázne v dolní polovině těla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Nepřímá masáž obtížnější – větší prsy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Elektrody přítlačné </a:t>
            </a: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biaxilárně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vhodnější  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AED lepicí elektrody </a:t>
            </a: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antero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posteriorně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Viabnilní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plod s </a:t>
            </a: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HbF</a:t>
            </a:r>
            <a:endParaRPr lang="cs-CZ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Dekomprese </a:t>
            </a: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aortokavální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podložení pravé kyčle, hrudník </a:t>
            </a:r>
            <a:r>
              <a:rPr lang="cs-CZ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supinně</a:t>
            </a: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ponechat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Kyslík již úvodem – příznivější pro matku i plod</a:t>
            </a:r>
          </a:p>
          <a:p>
            <a:pPr marL="914400" lvl="1" indent="-457200" defTabSz="449263">
              <a:buFont typeface="Arial" charset="0"/>
              <a:buChar char="•"/>
            </a:pPr>
            <a:r>
              <a:rPr lang="cs-CZ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Plod ovlivňuje i tloušťka a výkonnost placenty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705601" y="812800"/>
            <a:ext cx="4344308" cy="4925106"/>
          </a:xfrm>
        </p:spPr>
        <p:txBody>
          <a:bodyPr anchor="t">
            <a:noAutofit/>
          </a:bodyPr>
          <a:lstStyle/>
          <a:p>
            <a:pPr algn="ctr" eaLnBrk="1" hangingPunct="1">
              <a:lnSpc>
                <a:spcPct val="20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Vždy </a:t>
            </a:r>
            <a:r>
              <a:rPr lang="cs-CZ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oxemie</a:t>
            </a: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a účinnost </a:t>
            </a:r>
            <a:b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/>
            </a:r>
            <a:b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 pokročilém těhotenství poloha    </a:t>
            </a:r>
            <a:b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br>
              <a:rPr lang="cs-CZ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cs-CZ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823201" y="4116389"/>
            <a:ext cx="2783417" cy="140017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i="1" dirty="0" smtClean="0"/>
          </a:p>
          <a:p>
            <a:pPr marL="0" indent="0" algn="ctr" eaLnBrk="1" hangingPunct="1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400" i="1" dirty="0" smtClean="0"/>
              <a:t>            </a:t>
            </a:r>
            <a:r>
              <a:rPr lang="cs-CZ" sz="2400" i="1" dirty="0" smtClean="0">
                <a:solidFill>
                  <a:srgbClr val="FFFF00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6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400" i="1" dirty="0" smtClean="0">
              <a:solidFill>
                <a:srgbClr val="FFFF00"/>
              </a:solidFill>
            </a:endParaRPr>
          </a:p>
        </p:txBody>
      </p:sp>
      <p:pic>
        <p:nvPicPr>
          <p:cNvPr id="84996" name="Picture 4" descr="8FCEAF69"/>
          <p:cNvPicPr>
            <a:picLocks noChangeAspect="1" noChangeArrowheads="1"/>
          </p:cNvPicPr>
          <p:nvPr/>
        </p:nvPicPr>
        <p:blipFill>
          <a:blip r:embed="rId3">
            <a:lum bright="-12000" contrast="24000"/>
          </a:blip>
          <a:srcRect l="3365" t="3273" r="17545" b="10818"/>
          <a:stretch>
            <a:fillRect/>
          </a:stretch>
        </p:blipFill>
        <p:spPr bwMode="auto">
          <a:xfrm>
            <a:off x="334434" y="260351"/>
            <a:ext cx="6239933" cy="54276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719667" y="692151"/>
            <a:ext cx="10363200" cy="792163"/>
          </a:xfrm>
        </p:spPr>
        <p:txBody>
          <a:bodyPr lIns="90000" tIns="46800" rIns="90000" bIns="46800" anchorCtr="0">
            <a:no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Specifické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kritické stavy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těhotných, časné </a:t>
            </a:r>
            <a:r>
              <a:rPr lang="cs-CZ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markery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hrozby </a:t>
            </a:r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náhlé zástavy  a  nepříznivého výsledku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007533" y="1654630"/>
            <a:ext cx="10560051" cy="4727122"/>
          </a:xfrm>
        </p:spPr>
        <p:txBody>
          <a:bodyPr lIns="90000" tIns="46800" rIns="90000" bIns="46800"/>
          <a:lstStyle/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TRALI syndrom / </a:t>
            </a: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Transfusion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Related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Injury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TACO 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z přetížení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tekutinami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Sheehanův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– vzácný – hypofyzární, následný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Mendelsonův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syndrom – aspirace  …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ARDS - vzácný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Korová  slepota</a:t>
            </a: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Kardiomyopatie těhotných</a:t>
            </a: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LQTS, syndrom  dlouhého / krátkého QT</a:t>
            </a: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Leidenská mutace faktoru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TEN</a:t>
            </a: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Postpartální</a:t>
            </a:r>
            <a:r>
              <a:rPr lang="cs-CZ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encefalopatie zadní jámy s přechodnou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nevidomostí</a:t>
            </a:r>
          </a:p>
          <a:p>
            <a:pPr marL="457200" indent="-457200" defTabSz="449263">
              <a:buFont typeface="Wingdings" pitchFamily="2" charset="2"/>
              <a:buChar char="§"/>
            </a:pP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Nezávislé –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polytraumata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VNN, násilí, střelba</a:t>
            </a:r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5" y="348344"/>
            <a:ext cx="8596668" cy="72571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Postupy </a:t>
            </a:r>
            <a:r>
              <a:rPr lang="cs-C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při KPR – </a:t>
            </a:r>
            <a:r>
              <a:rPr lang="cs-CZ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specifické situace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030514"/>
            <a:ext cx="10718547" cy="501084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Obezita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nepříznivý výhled;	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jen postupně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supinní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poloha, náklon +;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spíše TI, střídání &lt; 2 min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Těhotné :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zůstává dtto, rusovlasé - hendikep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Návaznost </a:t>
            </a:r>
            <a:r>
              <a:rPr lang="cs-CZ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poresuscitační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péče</a:t>
            </a:r>
          </a:p>
          <a:p>
            <a:pPr lvl="1"/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postarrest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příprava center + řešení příčiny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TTM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… PCI,  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NCh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  DCR  +  DCS – </a:t>
            </a:r>
            <a:r>
              <a:rPr lang="cs-CZ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polytraumata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DN….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Prognóza 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 °C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., + vyloučení  sedativ, </a:t>
            </a:r>
            <a:r>
              <a:rPr lang="cs-CZ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relaxancií</a:t>
            </a:r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odklad na 2. týden….</a:t>
            </a:r>
          </a:p>
          <a:p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Informace + přítomnost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rodiny</a:t>
            </a:r>
          </a:p>
          <a:p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Časový faktor</a:t>
            </a:r>
            <a:r>
              <a:rPr lang="cs-CZ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ukončení </a:t>
            </a:r>
            <a:r>
              <a:rPr lang="cs-CZ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KPR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minim. 10 min -  vhodněji 20 min – není dáno ale zcela přesně</a:t>
            </a:r>
          </a:p>
          <a:p>
            <a:endParaRPr lang="cs-CZ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41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</TotalTime>
  <Words>1018</Words>
  <Application>Microsoft Office PowerPoint</Application>
  <PresentationFormat>Vlastní</PresentationFormat>
  <Paragraphs>162</Paragraphs>
  <Slides>14</Slides>
  <Notes>3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Facet</vt:lpstr>
      <vt:lpstr>Novinky   KPR   2015 Evropa     -    ERC hlavní změny  -   algoritmy těhotenství</vt:lpstr>
      <vt:lpstr>Snímek 2</vt:lpstr>
      <vt:lpstr>Vyřešit původní příčinu terapeutické okno = optimum KPR = jen low-output sy – asi 30 – 40 %</vt:lpstr>
      <vt:lpstr>Hlavní změny v KPR 2010- 2015 / vč. AHA + ESICM  od 15. října 2015    =   světový web   /   ERC /  ČRR</vt:lpstr>
      <vt:lpstr>Hlavní změny v KPR  2010- 2015 / vč. AHA + ESICM terén vs. ZZ     </vt:lpstr>
      <vt:lpstr>Specifity těhotných z pohledu KPR</vt:lpstr>
      <vt:lpstr>Vždy oxemie a účinnost   V pokročilém těhotenství poloha          </vt:lpstr>
      <vt:lpstr>Specifické kritické stavy těhotných, časné markery,  hrozby náhlé zástavy  a  nepříznivého výsledku</vt:lpstr>
      <vt:lpstr>Postupy při KPR – specifické situace</vt:lpstr>
      <vt:lpstr>KPR + etika + medicínskoprávní vstupy</vt:lpstr>
      <vt:lpstr>Nové prvky v porodnictví i při KPR</vt:lpstr>
      <vt:lpstr>Specifické / etické situace</vt:lpstr>
      <vt:lpstr>   KPR 2015 –  hlavní závěry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KPR 2015 Evropa   -    ERC</dc:title>
  <dc:creator>Tereza</dc:creator>
  <cp:lastModifiedBy>vizitovna</cp:lastModifiedBy>
  <cp:revision>41</cp:revision>
  <dcterms:created xsi:type="dcterms:W3CDTF">2015-10-19T17:58:07Z</dcterms:created>
  <dcterms:modified xsi:type="dcterms:W3CDTF">2015-12-10T13:09:29Z</dcterms:modified>
</cp:coreProperties>
</file>