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72" r:id="rId13"/>
    <p:sldId id="268" r:id="rId14"/>
    <p:sldId id="278" r:id="rId15"/>
    <p:sldId id="280" r:id="rId16"/>
    <p:sldId id="269" r:id="rId17"/>
    <p:sldId id="279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  <a:alpha val="43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Odborná ošetřovatelská praxe 4</a:t>
            </a:r>
            <a:br>
              <a:rPr lang="cs-CZ" sz="4000" b="1" dirty="0" smtClean="0"/>
            </a:br>
            <a:r>
              <a:rPr lang="cs-CZ" sz="4000" b="1" dirty="0" smtClean="0"/>
              <a:t>2015/2016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24243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rgbClr val="250E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Mgr. Alena Pelcová</a:t>
            </a:r>
          </a:p>
          <a:p>
            <a:pPr>
              <a:defRPr/>
            </a:pPr>
            <a:r>
              <a:rPr lang="cs-CZ" b="1" dirty="0" smtClean="0">
                <a:solidFill>
                  <a:srgbClr val="250E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Ústav zdravotnických studií</a:t>
            </a:r>
          </a:p>
          <a:p>
            <a:pPr>
              <a:defRPr/>
            </a:pPr>
            <a:r>
              <a:rPr lang="cs-CZ" b="1" dirty="0" smtClean="0">
                <a:solidFill>
                  <a:srgbClr val="250E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Technická univerzita v Liberci</a:t>
            </a:r>
          </a:p>
          <a:p>
            <a:pPr>
              <a:defRPr/>
            </a:pPr>
            <a:r>
              <a:rPr lang="cs-CZ" b="1" dirty="0" smtClean="0">
                <a:solidFill>
                  <a:srgbClr val="250E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alena.pelcova@tul.cz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Závazné postupy při plnění odborné praxe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43050"/>
            <a:ext cx="8229600" cy="498290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Konzultace k předmětu probíhají na základě e-mail  domluvy s </a:t>
            </a:r>
            <a:r>
              <a:rPr lang="cs-CZ" sz="2800" b="1" dirty="0" smtClean="0"/>
              <a:t>Mgr. Alenou Pelcovou</a:t>
            </a:r>
            <a:endParaRPr lang="cs-CZ" sz="2800" dirty="0" smtClean="0"/>
          </a:p>
          <a:p>
            <a:pPr>
              <a:buNone/>
            </a:pPr>
            <a:endParaRPr lang="cs-CZ" sz="1200" dirty="0" smtClean="0"/>
          </a:p>
          <a:p>
            <a:r>
              <a:rPr lang="cs-CZ" sz="2800" b="1" dirty="0" smtClean="0"/>
              <a:t>V případě neplánované nepřítomnosti na praxi je student povinen:</a:t>
            </a:r>
          </a:p>
          <a:p>
            <a:pPr>
              <a:buNone/>
            </a:pPr>
            <a:r>
              <a:rPr lang="cs-CZ" sz="2800" dirty="0" smtClean="0"/>
              <a:t>	nepřítomnost nahlásit nejpozději do 6:30, telefonicky na odd. a emailem ročníkovému asistentovi</a:t>
            </a:r>
          </a:p>
          <a:p>
            <a:pPr>
              <a:buNone/>
            </a:pPr>
            <a:r>
              <a:rPr lang="cs-CZ" sz="1200" dirty="0" smtClean="0"/>
              <a:t>	</a:t>
            </a:r>
          </a:p>
          <a:p>
            <a:pPr>
              <a:buNone/>
            </a:pPr>
            <a:r>
              <a:rPr lang="cs-CZ" sz="2600" dirty="0" smtClean="0"/>
              <a:t>     </a:t>
            </a:r>
            <a:r>
              <a:rPr lang="cs-CZ" sz="2800" dirty="0" smtClean="0"/>
              <a:t>do 10 pracovních dnů podat žádost o plnění praxe </a:t>
            </a:r>
            <a:br>
              <a:rPr lang="cs-CZ" sz="2800" dirty="0" smtClean="0"/>
            </a:br>
            <a:r>
              <a:rPr lang="cs-CZ" sz="2800" dirty="0" smtClean="0"/>
              <a:t>v náhradním termínu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Náležitosti žádosti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435280" cy="48817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600" dirty="0" smtClean="0"/>
              <a:t>Použití formuláře ÚZS „Žádost“</a:t>
            </a:r>
          </a:p>
          <a:p>
            <a:pPr>
              <a:lnSpc>
                <a:spcPct val="120000"/>
              </a:lnSpc>
            </a:pPr>
            <a:r>
              <a:rPr lang="cs-CZ" sz="2600" dirty="0" smtClean="0"/>
              <a:t>Jasně vypsat - data absence a náhrady, oddělení</a:t>
            </a:r>
          </a:p>
          <a:p>
            <a:pPr>
              <a:lnSpc>
                <a:spcPct val="120000"/>
              </a:lnSpc>
            </a:pPr>
            <a:r>
              <a:rPr lang="cs-CZ" sz="2600" dirty="0" smtClean="0"/>
              <a:t>Potvrzení náhrady vrchní/staniční sestrou oddělení (podpis, razítko)</a:t>
            </a:r>
          </a:p>
          <a:p>
            <a:pPr>
              <a:lnSpc>
                <a:spcPct val="120000"/>
              </a:lnSpc>
            </a:pPr>
            <a:r>
              <a:rPr lang="cs-CZ" sz="2600" dirty="0" smtClean="0"/>
              <a:t>Zdůvodnění své absence, doložení své absence</a:t>
            </a:r>
          </a:p>
          <a:p>
            <a:pPr>
              <a:lnSpc>
                <a:spcPct val="120000"/>
              </a:lnSpc>
            </a:pPr>
            <a:r>
              <a:rPr lang="cs-CZ" sz="2600" dirty="0" smtClean="0"/>
              <a:t>Vyjádření, podpis ročníkového asistenta </a:t>
            </a:r>
            <a:r>
              <a:rPr lang="cs-CZ" sz="2600" dirty="0" smtClean="0">
                <a:solidFill>
                  <a:srgbClr val="00B050"/>
                </a:solidFill>
              </a:rPr>
              <a:t>→</a:t>
            </a:r>
            <a:r>
              <a:rPr lang="cs-CZ" sz="2600" dirty="0" smtClean="0"/>
              <a:t> podání </a:t>
            </a:r>
            <a:br>
              <a:rPr lang="cs-CZ" sz="2600" dirty="0" smtClean="0"/>
            </a:br>
            <a:r>
              <a:rPr lang="cs-CZ" sz="2600" dirty="0" smtClean="0"/>
              <a:t>ke sl. Jánošíkové </a:t>
            </a:r>
          </a:p>
          <a:p>
            <a:pPr>
              <a:lnSpc>
                <a:spcPct val="12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! </a:t>
            </a:r>
            <a:r>
              <a:rPr lang="cs-CZ" sz="2600" dirty="0" smtClean="0"/>
              <a:t> Dostatečný časový odstup z důvodu vyřízení administrativy!</a:t>
            </a:r>
          </a:p>
          <a:p>
            <a:pPr>
              <a:lnSpc>
                <a:spcPct val="12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!  </a:t>
            </a:r>
            <a:r>
              <a:rPr lang="cs-CZ" sz="2600" dirty="0" smtClean="0"/>
              <a:t>Vyjádření, písemná odpověď ředitele ústavu!</a:t>
            </a:r>
            <a:endParaRPr lang="cs-CZ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800" b="1" dirty="0" smtClean="0"/>
              <a:t>V případě plánované nepřítomnosti na praxi je student povinen: </a:t>
            </a:r>
          </a:p>
          <a:p>
            <a:pPr algn="just">
              <a:buNone/>
            </a:pPr>
            <a:r>
              <a:rPr lang="cs-CZ" sz="2800" dirty="0" smtClean="0"/>
              <a:t> - podat žádost minimálně 10 pracovních dní před plánovanou nepřítomností,</a:t>
            </a:r>
          </a:p>
          <a:p>
            <a:pPr algn="just">
              <a:buNone/>
            </a:pPr>
            <a:r>
              <a:rPr lang="cs-CZ" sz="2800" dirty="0" smtClean="0"/>
              <a:t> - podmínky žádosti stejné jako v případě neplánované nepřítomnosti.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! </a:t>
            </a:r>
            <a:r>
              <a:rPr lang="cs-CZ" sz="2800" b="1" dirty="0" smtClean="0"/>
              <a:t>V případě nedodržení postupu budou vzniklé absence považovány za neomluvené!</a:t>
            </a:r>
            <a:endParaRPr lang="cs-CZ" sz="2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! </a:t>
            </a:r>
            <a:r>
              <a:rPr lang="cs-CZ" sz="2800" b="1" dirty="0" smtClean="0"/>
              <a:t>Náhrada je možná v termínech bez výuky, nesmí probíhat v době rektorského volna, ředitelského volna, státního svátku a o víkendu!</a:t>
            </a:r>
            <a:endParaRPr lang="cs-CZ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Úklid šatny KNL, a.s.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82919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Dle harmonogramu</a:t>
            </a:r>
          </a:p>
          <a:p>
            <a:r>
              <a:rPr lang="cs-CZ" sz="2800" dirty="0" smtClean="0"/>
              <a:t>Úklidové prostředky a pomůcky naleznete v zadním traktu šatny</a:t>
            </a:r>
          </a:p>
          <a:p>
            <a:r>
              <a:rPr lang="cs-CZ" sz="2800" dirty="0" smtClean="0"/>
              <a:t>Odpad třídíme: modrý pytel - komunální odpad, žlutý pytel – plasty (PET lahve prosím sešlapávejte)</a:t>
            </a:r>
          </a:p>
          <a:p>
            <a:r>
              <a:rPr lang="cs-CZ" sz="2800" dirty="0" smtClean="0"/>
              <a:t>Pytle s odpadem je nutné zavázat, popsat (ÚZS TUL) </a:t>
            </a:r>
            <a:br>
              <a:rPr lang="cs-CZ" sz="2800" dirty="0" smtClean="0"/>
            </a:br>
            <a:r>
              <a:rPr lang="cs-CZ" sz="2800" dirty="0" smtClean="0"/>
              <a:t>a odnést do klece ke vchodu do budovy</a:t>
            </a:r>
          </a:p>
          <a:p>
            <a:r>
              <a:rPr lang="cs-CZ" sz="2800" dirty="0" smtClean="0"/>
              <a:t>Chybějící úklidové prostředky,…. neprodleně nahlaste </a:t>
            </a:r>
            <a:br>
              <a:rPr lang="cs-CZ" sz="2800" dirty="0" smtClean="0"/>
            </a:br>
            <a:r>
              <a:rPr lang="cs-CZ" sz="2800" dirty="0" smtClean="0"/>
              <a:t>- </a:t>
            </a:r>
            <a:r>
              <a:rPr lang="cs-CZ" sz="2800" b="1" dirty="0" err="1" smtClean="0">
                <a:solidFill>
                  <a:srgbClr val="250EB2"/>
                </a:solidFill>
              </a:rPr>
              <a:t>alena.pelcova</a:t>
            </a:r>
            <a:r>
              <a:rPr lang="cs-CZ" sz="2800" b="1" dirty="0" smtClean="0">
                <a:solidFill>
                  <a:srgbClr val="250EB2"/>
                </a:solidFill>
              </a:rPr>
              <a:t>@tul.</a:t>
            </a:r>
            <a:r>
              <a:rPr lang="cs-CZ" sz="2800" b="1" dirty="0" err="1" smtClean="0">
                <a:solidFill>
                  <a:srgbClr val="250EB2"/>
                </a:solidFill>
              </a:rPr>
              <a:t>cz</a:t>
            </a:r>
            <a:endParaRPr lang="cs-CZ" sz="2800" b="1" dirty="0" smtClean="0">
              <a:solidFill>
                <a:srgbClr val="250EB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Pokyny Ústřední vojenská nemocnice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cs-CZ" sz="2800" dirty="0" smtClean="0"/>
              <a:t>1. den praxe – v 7:00 do budovy F1 (ředitelství), přízemí vpravo, místnost 51 – podepsání BOZP a vyzvednutí identifikačního štítku</a:t>
            </a:r>
          </a:p>
          <a:p>
            <a:r>
              <a:rPr lang="cs-CZ" sz="2800" dirty="0" smtClean="0"/>
              <a:t>Sebou – studentský průkaz a oblečení pro výkon praxe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Pokyny </a:t>
            </a:r>
            <a:r>
              <a:rPr lang="cs-CZ" sz="3200" b="1" dirty="0" smtClean="0"/>
              <a:t>Ústav pro péči o matku a dítě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cs-CZ" sz="2800" dirty="0" smtClean="0"/>
              <a:t>1. den praxe – v </a:t>
            </a:r>
            <a:r>
              <a:rPr lang="cs-CZ" sz="2800" dirty="0" smtClean="0"/>
              <a:t>7:15 – 7:30 do 3. patra kanceláře vrchní sestry </a:t>
            </a:r>
            <a:r>
              <a:rPr lang="cs-CZ" sz="2800" dirty="0" err="1" smtClean="0"/>
              <a:t>Bílové</a:t>
            </a:r>
            <a:r>
              <a:rPr lang="cs-CZ" sz="2800" dirty="0" smtClean="0"/>
              <a:t> k </a:t>
            </a:r>
            <a:r>
              <a:rPr lang="cs-CZ" sz="2800" dirty="0" smtClean="0"/>
              <a:t>podepsání BOZP </a:t>
            </a:r>
          </a:p>
          <a:p>
            <a:r>
              <a:rPr lang="cs-CZ" sz="2800" dirty="0" smtClean="0"/>
              <a:t>Sebou – studentský průkaz a oblečení pro výkon praxe</a:t>
            </a:r>
          </a:p>
        </p:txBody>
      </p:sp>
    </p:spTree>
    <p:extLst>
      <p:ext uri="{BB962C8B-B14F-4D97-AF65-F5344CB8AC3E}">
        <p14:creationId xmlns:p14="http://schemas.microsoft.com/office/powerpoint/2010/main" val="2438393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Požadavky připuštění ke klasifikovanému zápočtu OPX4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400" b="1" dirty="0" smtClean="0"/>
              <a:t>100% docházka</a:t>
            </a:r>
          </a:p>
          <a:p>
            <a:pPr>
              <a:lnSpc>
                <a:spcPct val="120000"/>
              </a:lnSpc>
            </a:pPr>
            <a:r>
              <a:rPr lang="cs-CZ" sz="2400" b="1" dirty="0"/>
              <a:t>2</a:t>
            </a:r>
            <a:r>
              <a:rPr lang="cs-CZ" sz="2400" b="1" dirty="0" smtClean="0"/>
              <a:t>x vypracovaná a opravená ošetřovatelská dokumentace na vybraném interním a chirurgickém pracovišti</a:t>
            </a:r>
          </a:p>
          <a:p>
            <a:pPr>
              <a:lnSpc>
                <a:spcPct val="120000"/>
              </a:lnSpc>
            </a:pPr>
            <a:r>
              <a:rPr lang="cs-CZ" sz="2400" b="1" dirty="0" smtClean="0"/>
              <a:t>Provedena kontrola deníku a dokumentace ročníkovým asistentem</a:t>
            </a:r>
            <a:endParaRPr lang="cs-CZ" sz="2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Požadavky ke splnění klasifikovaného zápočtu OPX4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400" b="1" dirty="0" smtClean="0"/>
              <a:t>Ve zkouškovém období</a:t>
            </a:r>
          </a:p>
          <a:p>
            <a:pPr>
              <a:lnSpc>
                <a:spcPct val="120000"/>
              </a:lnSpc>
            </a:pPr>
            <a:r>
              <a:rPr lang="cs-CZ" sz="2400" b="1" dirty="0" smtClean="0"/>
              <a:t>Přihlášení na STAG na konkrétní termín</a:t>
            </a:r>
          </a:p>
          <a:p>
            <a:pPr>
              <a:lnSpc>
                <a:spcPct val="120000"/>
              </a:lnSpc>
            </a:pPr>
            <a:r>
              <a:rPr lang="cs-CZ" sz="2400" b="1" dirty="0" smtClean="0"/>
              <a:t>Zápočet probíhá na vybraném interním nebo chirurgickém oddělení</a:t>
            </a:r>
          </a:p>
          <a:p>
            <a:pPr>
              <a:lnSpc>
                <a:spcPct val="120000"/>
              </a:lnSpc>
            </a:pPr>
            <a:r>
              <a:rPr lang="cs-CZ" sz="2400" b="1" dirty="0" smtClean="0"/>
              <a:t>Ošetřovatelská péče o vybrané pacienty</a:t>
            </a:r>
          </a:p>
          <a:p>
            <a:pPr>
              <a:lnSpc>
                <a:spcPct val="120000"/>
              </a:lnSpc>
            </a:pPr>
            <a:r>
              <a:rPr lang="cs-CZ" sz="2400" b="1" dirty="0" smtClean="0"/>
              <a:t>Vypracování a obhajoba ošetřovatelského shrnutí a plánu péče o vybraného pacienta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398269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Děkuji za pozornost</a:t>
            </a:r>
            <a:endParaRPr lang="cs-CZ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Podmínky k vykonávání OPX4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cs-CZ" sz="2800" dirty="0" smtClean="0"/>
              <a:t>Absolvování školení o bezpečnosti práce a ochraně zdraví při práci, o požární ochraně (BOZP, PO), povinné mlčenlivosti </a:t>
            </a:r>
            <a:r>
              <a:rPr lang="cs-CZ" sz="2800" dirty="0" smtClean="0">
                <a:solidFill>
                  <a:srgbClr val="00B050"/>
                </a:solidFill>
              </a:rPr>
              <a:t>→ </a:t>
            </a:r>
            <a:r>
              <a:rPr lang="cs-CZ" sz="2800" b="1" dirty="0" smtClean="0">
                <a:solidFill>
                  <a:srgbClr val="FF0000"/>
                </a:solidFill>
              </a:rPr>
              <a:t>platí</a:t>
            </a:r>
            <a:endParaRPr lang="cs-CZ" sz="2800" dirty="0" smtClean="0"/>
          </a:p>
          <a:p>
            <a:pPr algn="just">
              <a:lnSpc>
                <a:spcPct val="120000"/>
              </a:lnSpc>
            </a:pPr>
            <a:r>
              <a:rPr lang="cs-CZ" sz="2800" dirty="0" smtClean="0"/>
              <a:t>Využívání šatny určené studentům TUL v odborných zdravotnických zařízeních</a:t>
            </a:r>
          </a:p>
          <a:p>
            <a:pPr algn="just">
              <a:lnSpc>
                <a:spcPct val="120000"/>
              </a:lnSpc>
            </a:pPr>
            <a:r>
              <a:rPr lang="cs-CZ" sz="2800" b="1" dirty="0" smtClean="0">
                <a:solidFill>
                  <a:srgbClr val="FF0000"/>
                </a:solidFill>
              </a:rPr>
              <a:t>Student je povinen odkládat osobní věci v šatně studentů, včetně mobilního telefonu!</a:t>
            </a:r>
            <a:endParaRPr lang="cs-CZ" sz="2800" dirty="0" smtClean="0"/>
          </a:p>
          <a:p>
            <a:pPr algn="just">
              <a:lnSpc>
                <a:spcPct val="120000"/>
              </a:lnSpc>
            </a:pPr>
            <a:r>
              <a:rPr lang="pt-BR" sz="2800" dirty="0" smtClean="0"/>
              <a:t>Čistá uniforma a pevná pracovní obuv</a:t>
            </a:r>
            <a:r>
              <a:rPr lang="cs-CZ" sz="2800" dirty="0" smtClean="0"/>
              <a:t> </a:t>
            </a:r>
            <a:r>
              <a:rPr lang="pt-BR" sz="2800" dirty="0" smtClean="0"/>
              <a:t>s páskem přes patu</a:t>
            </a:r>
            <a:r>
              <a:rPr lang="cs-CZ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28604"/>
            <a:ext cx="8435280" cy="609674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2600" dirty="0" smtClean="0"/>
              <a:t>Zajištění si pomůcek k výkonu praxe – Deník odborné praxe, jmenovku, blok, propisovací tužku</a:t>
            </a:r>
          </a:p>
          <a:p>
            <a:pPr algn="just">
              <a:lnSpc>
                <a:spcPct val="120000"/>
              </a:lnSpc>
            </a:pPr>
            <a:r>
              <a:rPr lang="cs-CZ" sz="2600" dirty="0" smtClean="0"/>
              <a:t>Začátek pracovní doby je fixní 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600" dirty="0" smtClean="0"/>
              <a:t>     </a:t>
            </a:r>
            <a:r>
              <a:rPr lang="cs-CZ" sz="2600" b="1" dirty="0" smtClean="0"/>
              <a:t>ranní směna od 6:30 do 13:00 </a:t>
            </a:r>
            <a:r>
              <a:rPr lang="cs-CZ" sz="2600" dirty="0" smtClean="0"/>
              <a:t>hodin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600" dirty="0" smtClean="0"/>
              <a:t>     </a:t>
            </a:r>
            <a:r>
              <a:rPr lang="cs-CZ" sz="2600" b="1" dirty="0" smtClean="0"/>
              <a:t>odpolední směna od 13:00 do 19:30 hodin</a:t>
            </a:r>
          </a:p>
          <a:p>
            <a:pPr algn="just">
              <a:lnSpc>
                <a:spcPct val="120000"/>
              </a:lnSpc>
            </a:pPr>
            <a:r>
              <a:rPr lang="cs-CZ" sz="2600" dirty="0" smtClean="0"/>
              <a:t>Student je povinen být na pracovišti minimálně 5 minut před zahájením pracovní doby a ohlásit se pověřené osobě</a:t>
            </a:r>
          </a:p>
          <a:p>
            <a:pPr algn="just">
              <a:lnSpc>
                <a:spcPct val="120000"/>
              </a:lnSpc>
            </a:pPr>
            <a:r>
              <a:rPr lang="cs-CZ" sz="2600" dirty="0" smtClean="0"/>
              <a:t>Student má nárok na 30 minutovou přestávku po 4 hodinách nepřetržité práce s </a:t>
            </a:r>
            <a:r>
              <a:rPr lang="cs-CZ" sz="2600" b="1" dirty="0" smtClean="0"/>
              <a:t>ohledem na provoz oddělení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Povinnosti studenta za OPX4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29222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700" dirty="0" smtClean="0"/>
              <a:t>Student v </a:t>
            </a:r>
            <a:r>
              <a:rPr lang="cs-CZ" sz="2700" u="sng" dirty="0" smtClean="0"/>
              <a:t>první den odborné ošetřovatelské praxe se</a:t>
            </a:r>
            <a:r>
              <a:rPr lang="cs-CZ" sz="2700" dirty="0" smtClean="0"/>
              <a:t> na každém pracovišti školí v BOZP, PO vedoucím pracovníkem oddělení (klinického pracoviště) se záznamem Deníku odborné praxe s razítkem oddělení a podpisem </a:t>
            </a:r>
            <a:br>
              <a:rPr lang="cs-CZ" sz="2700" dirty="0" smtClean="0"/>
            </a:br>
            <a:r>
              <a:rPr lang="cs-CZ" sz="2700" dirty="0" smtClean="0"/>
              <a:t>a jmenovkou školitele</a:t>
            </a:r>
          </a:p>
          <a:p>
            <a:pPr algn="just"/>
            <a:r>
              <a:rPr lang="cs-CZ" sz="2700" dirty="0" smtClean="0"/>
              <a:t>Studentovi </a:t>
            </a:r>
            <a:r>
              <a:rPr lang="cs-CZ" sz="2700" u="sng" dirty="0" smtClean="0"/>
              <a:t>potvrzuje denně pověřená osoba přítomnost </a:t>
            </a:r>
            <a:r>
              <a:rPr lang="cs-CZ" sz="2700" dirty="0" smtClean="0"/>
              <a:t>na pracovišti do Deníku odborné praxe (student musí mít denně zaznamenanou docházku) </a:t>
            </a:r>
          </a:p>
          <a:p>
            <a:pPr algn="just"/>
            <a:r>
              <a:rPr lang="cs-CZ" sz="2700" dirty="0" smtClean="0"/>
              <a:t>Student je povinen </a:t>
            </a:r>
            <a:r>
              <a:rPr lang="cs-CZ" sz="2700" u="sng" dirty="0" smtClean="0"/>
              <a:t>dodržovat harmonogram praxe</a:t>
            </a:r>
            <a:r>
              <a:rPr lang="cs-CZ" sz="2700" dirty="0" smtClean="0"/>
              <a:t>, </a:t>
            </a:r>
            <a:r>
              <a:rPr lang="cs-CZ" sz="2700" dirty="0" smtClean="0">
                <a:solidFill>
                  <a:srgbClr val="FF0000"/>
                </a:solidFill>
              </a:rPr>
              <a:t>změna služby je možná pouze ve výjimečných a ojedinělých případech </a:t>
            </a:r>
            <a:r>
              <a:rPr lang="cs-CZ" sz="2700" b="1" dirty="0" smtClean="0">
                <a:solidFill>
                  <a:srgbClr val="FF0000"/>
                </a:solidFill>
              </a:rPr>
              <a:t>po předchozí domluvě s ročníkovým asistentem </a:t>
            </a:r>
            <a:r>
              <a:rPr lang="cs-CZ" sz="2700" dirty="0" smtClean="0">
                <a:solidFill>
                  <a:srgbClr val="FF0000"/>
                </a:solidFill>
              </a:rPr>
              <a:t>(ne s vedoucí sestrou, ani mentorem) a na základě </a:t>
            </a:r>
            <a:r>
              <a:rPr lang="cs-CZ" sz="2700" b="1" dirty="0" smtClean="0">
                <a:solidFill>
                  <a:srgbClr val="FF0000"/>
                </a:solidFill>
              </a:rPr>
              <a:t>žádosti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1041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2600" dirty="0" smtClean="0"/>
              <a:t>Pracovní doba je </a:t>
            </a:r>
            <a:r>
              <a:rPr lang="cs-CZ" sz="2600" u="sng" dirty="0" smtClean="0"/>
              <a:t>maximálně 40 hodin týdně</a:t>
            </a:r>
            <a:endParaRPr lang="cs-CZ" sz="2600" dirty="0" smtClean="0"/>
          </a:p>
          <a:p>
            <a:pPr algn="just">
              <a:lnSpc>
                <a:spcPct val="120000"/>
              </a:lnSpc>
            </a:pPr>
            <a:r>
              <a:rPr lang="cs-CZ" sz="2600" b="1" dirty="0" smtClean="0">
                <a:solidFill>
                  <a:srgbClr val="FF0000"/>
                </a:solidFill>
              </a:rPr>
              <a:t>Dvanáctihodinové a noční směny nejsou povoleny</a:t>
            </a:r>
          </a:p>
          <a:p>
            <a:pPr algn="just">
              <a:lnSpc>
                <a:spcPct val="120000"/>
              </a:lnSpc>
            </a:pPr>
            <a:r>
              <a:rPr lang="cs-CZ" sz="2600" dirty="0" smtClean="0"/>
              <a:t>Student je povinen </a:t>
            </a:r>
            <a:r>
              <a:rPr lang="cs-CZ" sz="2600" u="sng" dirty="0" smtClean="0"/>
              <a:t>při každém odchodu z oddělení informovat</a:t>
            </a:r>
            <a:r>
              <a:rPr lang="cs-CZ" sz="2600" dirty="0" smtClean="0"/>
              <a:t> pověřenou osobu</a:t>
            </a:r>
          </a:p>
          <a:p>
            <a:pPr algn="just">
              <a:lnSpc>
                <a:spcPct val="120000"/>
              </a:lnSpc>
            </a:pPr>
            <a:r>
              <a:rPr lang="cs-CZ" sz="2600" dirty="0" smtClean="0"/>
              <a:t>Student je povinen dodržovat  </a:t>
            </a:r>
            <a:r>
              <a:rPr lang="cs-CZ" sz="2600" b="1" dirty="0" smtClean="0"/>
              <a:t>Vyhlášku  č. 306/2012 Sb</a:t>
            </a:r>
            <a:r>
              <a:rPr lang="cs-CZ" sz="2600" dirty="0" smtClean="0"/>
              <a:t>., kterou se upravují podmínky </a:t>
            </a:r>
            <a:r>
              <a:rPr lang="cs-CZ" sz="2600" u="sng" dirty="0" smtClean="0"/>
              <a:t>předcházení vzniku a šíření infekčních onemocnění a hygienické požadavky</a:t>
            </a:r>
            <a:r>
              <a:rPr lang="cs-CZ" sz="2600" dirty="0" smtClean="0"/>
              <a:t> na provoz zdravotnických zařízení a ústavů sociální péče (zdržení se nošení šperků, náramků, náramkových hodinek                          a umělých nehtů)</a:t>
            </a:r>
          </a:p>
          <a:p>
            <a:pPr>
              <a:lnSpc>
                <a:spcPct val="120000"/>
              </a:lnSpc>
            </a:pPr>
            <a:endParaRPr lang="cs-CZ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2800" b="1" dirty="0" smtClean="0"/>
              <a:t>Student je povinen ostatní studijní povinnosti plánovat mimo pracovní dobu praktické výuky</a:t>
            </a:r>
            <a:endParaRPr lang="cs-CZ" sz="2800" dirty="0" smtClean="0"/>
          </a:p>
          <a:p>
            <a:pPr algn="just">
              <a:lnSpc>
                <a:spcPct val="120000"/>
              </a:lnSpc>
            </a:pPr>
            <a:r>
              <a:rPr lang="cs-CZ" sz="2800" dirty="0" smtClean="0"/>
              <a:t>Student je povinen </a:t>
            </a:r>
            <a:r>
              <a:rPr lang="cs-CZ" sz="2800" u="sng" dirty="0" smtClean="0"/>
              <a:t>přesně vést Deník odborné ošetřovatelské praxe</a:t>
            </a:r>
            <a:r>
              <a:rPr lang="cs-CZ" sz="2800" dirty="0" smtClean="0"/>
              <a:t>, </a:t>
            </a:r>
            <a:r>
              <a:rPr lang="cs-CZ" sz="2800" u="sng" dirty="0" smtClean="0"/>
              <a:t>seznam výkonů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u="sng" dirty="0" smtClean="0"/>
              <a:t>ošetřovatelských procesů</a:t>
            </a:r>
            <a:r>
              <a:rPr lang="cs-CZ" sz="2800" dirty="0" smtClean="0"/>
              <a:t> s podpisem osoby, která výkon dozorovala</a:t>
            </a:r>
          </a:p>
          <a:p>
            <a:pPr algn="just">
              <a:lnSpc>
                <a:spcPct val="120000"/>
              </a:lnSpc>
            </a:pPr>
            <a:r>
              <a:rPr lang="cs-CZ" sz="2800" dirty="0" smtClean="0"/>
              <a:t>Student musí mít zaznamenáno </a:t>
            </a:r>
            <a:r>
              <a:rPr lang="cs-CZ" sz="2800" u="sng" dirty="0" smtClean="0"/>
              <a:t>hodnocení z každého pracoviště,</a:t>
            </a:r>
            <a:r>
              <a:rPr lang="cs-CZ" sz="2800" dirty="0" smtClean="0"/>
              <a:t> kde absolvuje odbornou ošetřovatelskou praxi v Deníku odborné ošetřovatelské praxe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Praní uniforem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sz="2600" b="1" dirty="0" smtClean="0"/>
              <a:t>Prádelna KNL, a.s.</a:t>
            </a:r>
          </a:p>
          <a:p>
            <a:pPr algn="just">
              <a:lnSpc>
                <a:spcPct val="120000"/>
              </a:lnSpc>
            </a:pPr>
            <a:r>
              <a:rPr lang="cs-CZ" sz="2600" dirty="0" smtClean="0"/>
              <a:t>1x týdně (3 žádanky)</a:t>
            </a:r>
          </a:p>
          <a:p>
            <a:pPr algn="just">
              <a:lnSpc>
                <a:spcPct val="120000"/>
              </a:lnSpc>
            </a:pPr>
            <a:r>
              <a:rPr lang="cs-CZ" sz="2600" dirty="0" smtClean="0"/>
              <a:t>Student si pečuje o ochranné pomůcky a jejich individuální označení – fixem určeným pro textil, </a:t>
            </a:r>
            <a:r>
              <a:rPr lang="cs-CZ" sz="2600" b="1" dirty="0" smtClean="0"/>
              <a:t>VELKÝMI tiskacími písmeny ÚZS TUL, jménem </a:t>
            </a:r>
            <a:br>
              <a:rPr lang="cs-CZ" sz="2600" b="1" dirty="0" smtClean="0"/>
            </a:br>
            <a:r>
              <a:rPr lang="cs-CZ" sz="2600" b="1" dirty="0" smtClean="0"/>
              <a:t>a příjmením</a:t>
            </a:r>
            <a:r>
              <a:rPr lang="cs-CZ" sz="2600" dirty="0" smtClean="0"/>
              <a:t> </a:t>
            </a:r>
            <a:r>
              <a:rPr lang="cs-CZ" sz="2600" b="1" dirty="0" smtClean="0"/>
              <a:t>studenta v límcové části u halen a v pase kalhot, </a:t>
            </a:r>
            <a:r>
              <a:rPr lang="cs-CZ" sz="2600" b="1" dirty="0" smtClean="0">
                <a:solidFill>
                  <a:srgbClr val="FF0000"/>
                </a:solidFill>
              </a:rPr>
              <a:t>KAPSY – PŘEDMĚTY </a:t>
            </a:r>
            <a:endParaRPr lang="cs-CZ" sz="2600" dirty="0" smtClean="0"/>
          </a:p>
          <a:p>
            <a:pPr>
              <a:lnSpc>
                <a:spcPct val="120000"/>
              </a:lnSpc>
              <a:buNone/>
            </a:pPr>
            <a:r>
              <a:rPr lang="cs-CZ" sz="2600" b="1" dirty="0" smtClean="0"/>
              <a:t>JBC </a:t>
            </a:r>
            <a:r>
              <a:rPr lang="cs-CZ" sz="2600" dirty="0" smtClean="0"/>
              <a:t>– prádelna informace u staničních/vrchních sester</a:t>
            </a:r>
          </a:p>
          <a:p>
            <a:pPr>
              <a:lnSpc>
                <a:spcPct val="120000"/>
              </a:lnSpc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Úraz, poranění na pracovišti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800" dirty="0" smtClean="0"/>
              <a:t>Ošetření úrazu na oddělení</a:t>
            </a:r>
          </a:p>
          <a:p>
            <a:pPr>
              <a:lnSpc>
                <a:spcPct val="120000"/>
              </a:lnSpc>
            </a:pPr>
            <a:r>
              <a:rPr lang="cs-CZ" sz="2800" dirty="0" smtClean="0"/>
              <a:t>Provedení záznamu na oddělení „Sešit úrazů“</a:t>
            </a:r>
          </a:p>
          <a:p>
            <a:pPr>
              <a:lnSpc>
                <a:spcPct val="120000"/>
              </a:lnSpc>
            </a:pPr>
            <a:r>
              <a:rPr lang="cs-CZ" sz="2800" dirty="0" smtClean="0"/>
              <a:t>Informování ročníkového asistenta ústavu a přinést kopii záznamu s oddělení</a:t>
            </a:r>
          </a:p>
          <a:p>
            <a:pPr>
              <a:lnSpc>
                <a:spcPct val="120000"/>
              </a:lnSpc>
            </a:pPr>
            <a:r>
              <a:rPr lang="cs-CZ" sz="2800" dirty="0" smtClean="0"/>
              <a:t>Vyplnění formuláře ÚZS TUL „Hlášení úrazu“</a:t>
            </a:r>
          </a:p>
          <a:p>
            <a:pPr>
              <a:lnSpc>
                <a:spcPct val="120000"/>
              </a:lnSpc>
            </a:pPr>
            <a:r>
              <a:rPr lang="cs-CZ" sz="2800" dirty="0" smtClean="0"/>
              <a:t>Postupovat dle instrukcí ústavu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↓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2919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Obecné informace </a:t>
            </a:r>
          </a:p>
          <a:p>
            <a:pPr>
              <a:buNone/>
            </a:pPr>
            <a:r>
              <a:rPr lang="cs-CZ" sz="2800" b="1" dirty="0" smtClean="0"/>
              <a:t>    pro akademický rok 2015/2016 Odborná ošetřovatelská praxe</a:t>
            </a:r>
          </a:p>
          <a:p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	</a:t>
            </a:r>
            <a:r>
              <a:rPr lang="cs-CZ" sz="2800" dirty="0" smtClean="0"/>
              <a:t>pod studijními materiály Odborná ošetřovatelská praxe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/>
              <a:t>http://www.uzs.tul.cz/skripta/list_pre.cgi?predmet=13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501</Words>
  <Application>Microsoft Office PowerPoint</Application>
  <PresentationFormat>Předvádění na obrazovce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Odborná ošetřovatelská praxe 4 2015/2016</vt:lpstr>
      <vt:lpstr>Podmínky k vykonávání OPX4</vt:lpstr>
      <vt:lpstr>Prezentace aplikace PowerPoint</vt:lpstr>
      <vt:lpstr>Povinnosti studenta za OPX4</vt:lpstr>
      <vt:lpstr>Prezentace aplikace PowerPoint</vt:lpstr>
      <vt:lpstr>Prezentace aplikace PowerPoint</vt:lpstr>
      <vt:lpstr>Praní uniforem</vt:lpstr>
      <vt:lpstr>Úraz, poranění na pracovišti</vt:lpstr>
      <vt:lpstr>↓</vt:lpstr>
      <vt:lpstr>Závazné postupy při plnění odborné praxe</vt:lpstr>
      <vt:lpstr>Náležitosti žádosti</vt:lpstr>
      <vt:lpstr>Prezentace aplikace PowerPoint</vt:lpstr>
      <vt:lpstr>Úklid šatny KNL, a.s.</vt:lpstr>
      <vt:lpstr>Pokyny Ústřední vojenská nemocnice</vt:lpstr>
      <vt:lpstr>Pokyny Ústav pro péči o matku a dítě</vt:lpstr>
      <vt:lpstr>Požadavky připuštění ke klasifikovanému zápočtu OPX4</vt:lpstr>
      <vt:lpstr>Požadavky ke splnění klasifikovaného zápočtu OPX4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OPX4</dc:title>
  <dc:creator>Marie Froňková</dc:creator>
  <cp:lastModifiedBy>alena.pelcova</cp:lastModifiedBy>
  <cp:revision>62</cp:revision>
  <dcterms:modified xsi:type="dcterms:W3CDTF">2016-02-15T07:54:36Z</dcterms:modified>
</cp:coreProperties>
</file>